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91"/>
  </p:notesMasterIdLst>
  <p:handoutMasterIdLst>
    <p:handoutMasterId r:id="rId92"/>
  </p:handoutMasterIdLst>
  <p:sldIdLst>
    <p:sldId id="914" r:id="rId15"/>
    <p:sldId id="700" r:id="rId16"/>
    <p:sldId id="862" r:id="rId17"/>
    <p:sldId id="911" r:id="rId18"/>
    <p:sldId id="831" r:id="rId19"/>
    <p:sldId id="917" r:id="rId20"/>
    <p:sldId id="877" r:id="rId21"/>
    <p:sldId id="786" r:id="rId22"/>
    <p:sldId id="864" r:id="rId23"/>
    <p:sldId id="770" r:id="rId24"/>
    <p:sldId id="912" r:id="rId25"/>
    <p:sldId id="834" r:id="rId26"/>
    <p:sldId id="837" r:id="rId27"/>
    <p:sldId id="866" r:id="rId28"/>
    <p:sldId id="881" r:id="rId29"/>
    <p:sldId id="769" r:id="rId30"/>
    <p:sldId id="903" r:id="rId31"/>
    <p:sldId id="906" r:id="rId32"/>
    <p:sldId id="909" r:id="rId33"/>
    <p:sldId id="918" r:id="rId34"/>
    <p:sldId id="901" r:id="rId35"/>
    <p:sldId id="878" r:id="rId36"/>
    <p:sldId id="850" r:id="rId37"/>
    <p:sldId id="860" r:id="rId38"/>
    <p:sldId id="855" r:id="rId39"/>
    <p:sldId id="698" r:id="rId40"/>
    <p:sldId id="696" r:id="rId41"/>
    <p:sldId id="821" r:id="rId42"/>
    <p:sldId id="861" r:id="rId43"/>
    <p:sldId id="879" r:id="rId44"/>
    <p:sldId id="885" r:id="rId45"/>
    <p:sldId id="888" r:id="rId46"/>
    <p:sldId id="777" r:id="rId47"/>
    <p:sldId id="830" r:id="rId48"/>
    <p:sldId id="780" r:id="rId49"/>
    <p:sldId id="882" r:id="rId50"/>
    <p:sldId id="916" r:id="rId51"/>
    <p:sldId id="883" r:id="rId52"/>
    <p:sldId id="884" r:id="rId53"/>
    <p:sldId id="895" r:id="rId54"/>
    <p:sldId id="889" r:id="rId55"/>
    <p:sldId id="778" r:id="rId56"/>
    <p:sldId id="847" r:id="rId57"/>
    <p:sldId id="890" r:id="rId58"/>
    <p:sldId id="886" r:id="rId59"/>
    <p:sldId id="892" r:id="rId60"/>
    <p:sldId id="900" r:id="rId61"/>
    <p:sldId id="771" r:id="rId62"/>
    <p:sldId id="897" r:id="rId63"/>
    <p:sldId id="880" r:id="rId64"/>
    <p:sldId id="669" r:id="rId65"/>
    <p:sldId id="896" r:id="rId66"/>
    <p:sldId id="898" r:id="rId67"/>
    <p:sldId id="868" r:id="rId68"/>
    <p:sldId id="871" r:id="rId69"/>
    <p:sldId id="870" r:id="rId70"/>
    <p:sldId id="869" r:id="rId71"/>
    <p:sldId id="899" r:id="rId72"/>
    <p:sldId id="867" r:id="rId73"/>
    <p:sldId id="873" r:id="rId74"/>
    <p:sldId id="872" r:id="rId75"/>
    <p:sldId id="801" r:id="rId76"/>
    <p:sldId id="876" r:id="rId77"/>
    <p:sldId id="859" r:id="rId78"/>
    <p:sldId id="858" r:id="rId79"/>
    <p:sldId id="857" r:id="rId80"/>
    <p:sldId id="856" r:id="rId81"/>
    <p:sldId id="772" r:id="rId82"/>
    <p:sldId id="773" r:id="rId83"/>
    <p:sldId id="854" r:id="rId84"/>
    <p:sldId id="841" r:id="rId85"/>
    <p:sldId id="853" r:id="rId86"/>
    <p:sldId id="852" r:id="rId87"/>
    <p:sldId id="851" r:id="rId88"/>
    <p:sldId id="865" r:id="rId89"/>
    <p:sldId id="701" r:id="rId90"/>
  </p:sldIdLst>
  <p:sldSz cx="13004800" cy="9753600"/>
  <p:notesSz cx="6973888" cy="9236075"/>
  <p:defaultTextStyle>
    <a:defPPr>
      <a:defRPr lang="en-US"/>
    </a:defPPr>
    <a:lvl1pPr algn="l" rtl="0" fontAlgn="base">
      <a:spcBef>
        <a:spcPct val="0"/>
      </a:spcBef>
      <a:spcAft>
        <a:spcPct val="0"/>
      </a:spcAft>
      <a:defRPr sz="4200" kern="1200">
        <a:solidFill>
          <a:srgbClr val="000000"/>
        </a:solidFill>
        <a:latin typeface="Gill Sans"/>
        <a:ea typeface="+mn-ea"/>
        <a:cs typeface="+mn-cs"/>
        <a:sym typeface="Gill Sans"/>
      </a:defRPr>
    </a:lvl1pPr>
    <a:lvl2pPr marL="457200" algn="l" rtl="0" fontAlgn="base">
      <a:spcBef>
        <a:spcPct val="0"/>
      </a:spcBef>
      <a:spcAft>
        <a:spcPct val="0"/>
      </a:spcAft>
      <a:defRPr sz="4200" kern="1200">
        <a:solidFill>
          <a:srgbClr val="000000"/>
        </a:solidFill>
        <a:latin typeface="Gill Sans"/>
        <a:ea typeface="+mn-ea"/>
        <a:cs typeface="+mn-cs"/>
        <a:sym typeface="Gill Sans"/>
      </a:defRPr>
    </a:lvl2pPr>
    <a:lvl3pPr marL="914400" algn="l" rtl="0" fontAlgn="base">
      <a:spcBef>
        <a:spcPct val="0"/>
      </a:spcBef>
      <a:spcAft>
        <a:spcPct val="0"/>
      </a:spcAft>
      <a:defRPr sz="4200" kern="1200">
        <a:solidFill>
          <a:srgbClr val="000000"/>
        </a:solidFill>
        <a:latin typeface="Gill Sans"/>
        <a:ea typeface="+mn-ea"/>
        <a:cs typeface="+mn-cs"/>
        <a:sym typeface="Gill Sans"/>
      </a:defRPr>
    </a:lvl3pPr>
    <a:lvl4pPr marL="1371600" algn="l" rtl="0" fontAlgn="base">
      <a:spcBef>
        <a:spcPct val="0"/>
      </a:spcBef>
      <a:spcAft>
        <a:spcPct val="0"/>
      </a:spcAft>
      <a:defRPr sz="4200" kern="1200">
        <a:solidFill>
          <a:srgbClr val="000000"/>
        </a:solidFill>
        <a:latin typeface="Gill Sans"/>
        <a:ea typeface="+mn-ea"/>
        <a:cs typeface="+mn-cs"/>
        <a:sym typeface="Gill Sans"/>
      </a:defRPr>
    </a:lvl4pPr>
    <a:lvl5pPr marL="1828800" algn="l" rtl="0" fontAlgn="base">
      <a:spcBef>
        <a:spcPct val="0"/>
      </a:spcBef>
      <a:spcAft>
        <a:spcPct val="0"/>
      </a:spcAft>
      <a:defRPr sz="4200" kern="1200">
        <a:solidFill>
          <a:srgbClr val="000000"/>
        </a:solidFill>
        <a:latin typeface="Gill Sans"/>
        <a:ea typeface="+mn-ea"/>
        <a:cs typeface="+mn-cs"/>
        <a:sym typeface="Gill Sans"/>
      </a:defRPr>
    </a:lvl5pPr>
    <a:lvl6pPr marL="2286000" algn="l" defTabSz="914400" rtl="0" eaLnBrk="1" latinLnBrk="0" hangingPunct="1">
      <a:defRPr sz="4200" kern="1200">
        <a:solidFill>
          <a:srgbClr val="000000"/>
        </a:solidFill>
        <a:latin typeface="Gill Sans"/>
        <a:ea typeface="+mn-ea"/>
        <a:cs typeface="+mn-cs"/>
        <a:sym typeface="Gill Sans"/>
      </a:defRPr>
    </a:lvl6pPr>
    <a:lvl7pPr marL="2743200" algn="l" defTabSz="914400" rtl="0" eaLnBrk="1" latinLnBrk="0" hangingPunct="1">
      <a:defRPr sz="4200" kern="1200">
        <a:solidFill>
          <a:srgbClr val="000000"/>
        </a:solidFill>
        <a:latin typeface="Gill Sans"/>
        <a:ea typeface="+mn-ea"/>
        <a:cs typeface="+mn-cs"/>
        <a:sym typeface="Gill Sans"/>
      </a:defRPr>
    </a:lvl7pPr>
    <a:lvl8pPr marL="3200400" algn="l" defTabSz="914400" rtl="0" eaLnBrk="1" latinLnBrk="0" hangingPunct="1">
      <a:defRPr sz="4200" kern="1200">
        <a:solidFill>
          <a:srgbClr val="000000"/>
        </a:solidFill>
        <a:latin typeface="Gill Sans"/>
        <a:ea typeface="+mn-ea"/>
        <a:cs typeface="+mn-cs"/>
        <a:sym typeface="Gill Sans"/>
      </a:defRPr>
    </a:lvl8pPr>
    <a:lvl9pPr marL="3657600" algn="l" defTabSz="914400" rtl="0" eaLnBrk="1" latinLnBrk="0" hangingPunct="1">
      <a:defRPr sz="4200" kern="1200">
        <a:solidFill>
          <a:srgbClr val="000000"/>
        </a:solidFill>
        <a:latin typeface="Gill Sans"/>
        <a:ea typeface="+mn-ea"/>
        <a:cs typeface="+mn-cs"/>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9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CC33"/>
    <a:srgbClr val="FF0000"/>
    <a:srgbClr val="990000"/>
    <a:srgbClr val="F88128"/>
    <a:srgbClr val="FF6600"/>
    <a:srgbClr val="1E96CC"/>
    <a:srgbClr val="E5E2B5"/>
    <a:srgbClr val="FB5C0D"/>
    <a:srgbClr val="1D9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58" autoAdjust="0"/>
    <p:restoredTop sz="94660"/>
  </p:normalViewPr>
  <p:slideViewPr>
    <p:cSldViewPr>
      <p:cViewPr varScale="1">
        <p:scale>
          <a:sx n="77" d="100"/>
          <a:sy n="77" d="100"/>
        </p:scale>
        <p:origin x="1098" y="90"/>
      </p:cViewPr>
      <p:guideLst>
        <p:guide orient="horz" pos="3072"/>
        <p:guide pos="4096"/>
      </p:guideLst>
    </p:cSldViewPr>
  </p:slideViewPr>
  <p:notesTextViewPr>
    <p:cViewPr>
      <p:scale>
        <a:sx n="100" d="100"/>
        <a:sy n="100" d="100"/>
      </p:scale>
      <p:origin x="0" y="0"/>
    </p:cViewPr>
  </p:notesTextViewPr>
  <p:sorterViewPr>
    <p:cViewPr>
      <p:scale>
        <a:sx n="66" d="100"/>
        <a:sy n="66" d="100"/>
      </p:scale>
      <p:origin x="0" y="6696"/>
    </p:cViewPr>
  </p:sorterViewPr>
  <p:notesViewPr>
    <p:cSldViewPr>
      <p:cViewPr>
        <p:scale>
          <a:sx n="75" d="100"/>
          <a:sy n="75" d="100"/>
        </p:scale>
        <p:origin x="-2394" y="-72"/>
      </p:cViewPr>
      <p:guideLst>
        <p:guide orient="horz" pos="2908"/>
        <p:guide pos="219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theme" Target="theme/theme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1"/>
            <a:ext cx="302265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Gill Sans" charset="0"/>
                <a:sym typeface="Gill Sans" charset="0"/>
              </a:defRPr>
            </a:lvl1pPr>
          </a:lstStyle>
          <a:p>
            <a:pPr>
              <a:defRPr/>
            </a:pPr>
            <a:endParaRPr lang="en-US"/>
          </a:p>
        </p:txBody>
      </p:sp>
      <p:sp>
        <p:nvSpPr>
          <p:cNvPr id="51203" name="Rectangle 3"/>
          <p:cNvSpPr>
            <a:spLocks noGrp="1" noChangeArrowheads="1"/>
          </p:cNvSpPr>
          <p:nvPr>
            <p:ph type="dt" sz="quarter" idx="1"/>
          </p:nvPr>
        </p:nvSpPr>
        <p:spPr bwMode="auto">
          <a:xfrm>
            <a:off x="3949660" y="1"/>
            <a:ext cx="302265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Gill Sans" charset="0"/>
                <a:sym typeface="Gill Sans" charset="0"/>
              </a:defRPr>
            </a:lvl1pPr>
          </a:lstStyle>
          <a:p>
            <a:pPr>
              <a:defRPr/>
            </a:pPr>
            <a:fld id="{5E1454F4-DED6-4567-AB97-2CC20DAA0046}" type="datetime1">
              <a:rPr lang="en-US"/>
              <a:pPr>
                <a:defRPr/>
              </a:pPr>
              <a:t>1/9/2020</a:t>
            </a:fld>
            <a:endParaRPr lang="en-US"/>
          </a:p>
        </p:txBody>
      </p:sp>
      <p:sp>
        <p:nvSpPr>
          <p:cNvPr id="51204" name="Rectangle 4"/>
          <p:cNvSpPr>
            <a:spLocks noGrp="1" noChangeArrowheads="1"/>
          </p:cNvSpPr>
          <p:nvPr>
            <p:ph type="ftr" sz="quarter" idx="2"/>
          </p:nvPr>
        </p:nvSpPr>
        <p:spPr bwMode="auto">
          <a:xfrm>
            <a:off x="0" y="8772526"/>
            <a:ext cx="302265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Gill Sans" charset="0"/>
                <a:sym typeface="Gill Sans" charset="0"/>
              </a:defRPr>
            </a:lvl1pPr>
          </a:lstStyle>
          <a:p>
            <a:pPr>
              <a:defRPr/>
            </a:pPr>
            <a:endParaRPr lang="en-US"/>
          </a:p>
        </p:txBody>
      </p:sp>
      <p:sp>
        <p:nvSpPr>
          <p:cNvPr id="51205" name="Rectangle 5"/>
          <p:cNvSpPr>
            <a:spLocks noGrp="1" noChangeArrowheads="1"/>
          </p:cNvSpPr>
          <p:nvPr>
            <p:ph type="sldNum" sz="quarter" idx="3"/>
          </p:nvPr>
        </p:nvSpPr>
        <p:spPr bwMode="auto">
          <a:xfrm>
            <a:off x="3949660" y="8772526"/>
            <a:ext cx="302265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Gill Sans" charset="0"/>
                <a:sym typeface="Gill Sans" charset="0"/>
              </a:defRPr>
            </a:lvl1pPr>
          </a:lstStyle>
          <a:p>
            <a:pPr>
              <a:defRPr/>
            </a:pPr>
            <a:fld id="{4BE6BFDB-2739-45EA-85D2-C64B1E6CD9B8}" type="slidenum">
              <a:rPr lang="en-US"/>
              <a:pPr>
                <a:defRPr/>
              </a:pPr>
              <a:t>‹#›</a:t>
            </a:fld>
            <a:endParaRPr lang="en-US"/>
          </a:p>
        </p:txBody>
      </p:sp>
    </p:spTree>
    <p:extLst>
      <p:ext uri="{BB962C8B-B14F-4D97-AF65-F5344CB8AC3E}">
        <p14:creationId xmlns:p14="http://schemas.microsoft.com/office/powerpoint/2010/main" val="3910055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1"/>
            <a:ext cx="302265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Gill Sans" charset="0"/>
                <a:sym typeface="Gill Sans" charset="0"/>
              </a:defRPr>
            </a:lvl1pPr>
          </a:lstStyle>
          <a:p>
            <a:pPr>
              <a:defRPr/>
            </a:pPr>
            <a:endParaRPr lang="en-US"/>
          </a:p>
        </p:txBody>
      </p:sp>
      <p:sp>
        <p:nvSpPr>
          <p:cNvPr id="50179" name="Rectangle 3"/>
          <p:cNvSpPr>
            <a:spLocks noGrp="1" noChangeArrowheads="1"/>
          </p:cNvSpPr>
          <p:nvPr>
            <p:ph type="dt" idx="1"/>
          </p:nvPr>
        </p:nvSpPr>
        <p:spPr bwMode="auto">
          <a:xfrm>
            <a:off x="3949660" y="1"/>
            <a:ext cx="302265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Gill Sans" charset="0"/>
                <a:sym typeface="Gill Sans" charset="0"/>
              </a:defRPr>
            </a:lvl1pPr>
          </a:lstStyle>
          <a:p>
            <a:pPr>
              <a:defRPr/>
            </a:pPr>
            <a:fld id="{343CE8F2-286B-4370-97D7-EDB2ED30DB8B}" type="datetime1">
              <a:rPr lang="en-US"/>
              <a:pPr>
                <a:defRPr/>
              </a:pPr>
              <a:t>1/9/2020</a:t>
            </a:fld>
            <a:endParaRPr lang="en-US"/>
          </a:p>
        </p:txBody>
      </p:sp>
      <p:sp>
        <p:nvSpPr>
          <p:cNvPr id="173060" name="Rectangle 4"/>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98021" y="4387851"/>
            <a:ext cx="5577847"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772526"/>
            <a:ext cx="302265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Gill Sans" charset="0"/>
                <a:sym typeface="Gill Sans" charset="0"/>
              </a:defRPr>
            </a:lvl1pPr>
          </a:lstStyle>
          <a:p>
            <a:pPr>
              <a:defRPr/>
            </a:pPr>
            <a:endParaRPr lang="en-US"/>
          </a:p>
        </p:txBody>
      </p:sp>
      <p:sp>
        <p:nvSpPr>
          <p:cNvPr id="50183" name="Rectangle 7"/>
          <p:cNvSpPr>
            <a:spLocks noGrp="1" noChangeArrowheads="1"/>
          </p:cNvSpPr>
          <p:nvPr>
            <p:ph type="sldNum" sz="quarter" idx="5"/>
          </p:nvPr>
        </p:nvSpPr>
        <p:spPr bwMode="auto">
          <a:xfrm>
            <a:off x="3949660" y="8772526"/>
            <a:ext cx="302265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Gill Sans" charset="0"/>
                <a:sym typeface="Gill Sans" charset="0"/>
              </a:defRPr>
            </a:lvl1pPr>
          </a:lstStyle>
          <a:p>
            <a:pPr>
              <a:defRPr/>
            </a:pPr>
            <a:fld id="{90188613-4C43-411E-A614-2A07B09B9E4F}" type="slidenum">
              <a:rPr lang="en-US"/>
              <a:pPr>
                <a:defRPr/>
              </a:pPr>
              <a:t>‹#›</a:t>
            </a:fld>
            <a:endParaRPr lang="en-US"/>
          </a:p>
        </p:txBody>
      </p:sp>
    </p:spTree>
    <p:extLst>
      <p:ext uri="{BB962C8B-B14F-4D97-AF65-F5344CB8AC3E}">
        <p14:creationId xmlns:p14="http://schemas.microsoft.com/office/powerpoint/2010/main" val="2654959762"/>
      </p:ext>
    </p:extLst>
  </p:cSld>
  <p:clrMap bg1="lt1" tx1="dk1" bg2="lt2" tx2="dk2" accent1="accent1" accent2="accent2" accent3="accent3" accent4="accent4" accent5="accent5" accent6="accent6" hlink="hlink" folHlink="folHlink"/>
  <p:hf hdr="0" ftr="0"/>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ln/>
        </p:spPr>
      </p:sp>
      <p:sp>
        <p:nvSpPr>
          <p:cNvPr id="187394" name="Notes Placeholder 2"/>
          <p:cNvSpPr>
            <a:spLocks noGrp="1"/>
          </p:cNvSpPr>
          <p:nvPr>
            <p:ph type="body" idx="1"/>
          </p:nvPr>
        </p:nvSpPr>
        <p:spPr>
          <a:noFill/>
          <a:ln/>
        </p:spPr>
        <p:txBody>
          <a:bodyPr/>
          <a:lstStyle/>
          <a:p>
            <a:endParaRPr lang="en-US">
              <a:latin typeface="Gill Sans"/>
            </a:endParaRPr>
          </a:p>
        </p:txBody>
      </p:sp>
      <p:sp>
        <p:nvSpPr>
          <p:cNvPr id="187395" name="Date Placeholder 3"/>
          <p:cNvSpPr>
            <a:spLocks noGrp="1"/>
          </p:cNvSpPr>
          <p:nvPr>
            <p:ph type="dt" sz="quarter" idx="1"/>
          </p:nvPr>
        </p:nvSpPr>
        <p:spPr>
          <a:noFill/>
        </p:spPr>
        <p:txBody>
          <a:bodyPr/>
          <a:lstStyle/>
          <a:p>
            <a:fld id="{D068EB0D-101D-4A92-93D5-99FCF0C93BAD}" type="datetime1">
              <a:rPr lang="en-US" smtClean="0">
                <a:latin typeface="Gill Sans"/>
                <a:sym typeface="Gill Sans"/>
              </a:rPr>
              <a:pPr/>
              <a:t>1/9/2020</a:t>
            </a:fld>
            <a:endParaRPr lang="en-US">
              <a:latin typeface="Gill Sans"/>
              <a:sym typeface="Gill Sans"/>
            </a:endParaRPr>
          </a:p>
        </p:txBody>
      </p:sp>
      <p:sp>
        <p:nvSpPr>
          <p:cNvPr id="187396" name="Slide Number Placeholder 4"/>
          <p:cNvSpPr>
            <a:spLocks noGrp="1"/>
          </p:cNvSpPr>
          <p:nvPr>
            <p:ph type="sldNum" sz="quarter" idx="5"/>
          </p:nvPr>
        </p:nvSpPr>
        <p:spPr>
          <a:noFill/>
        </p:spPr>
        <p:txBody>
          <a:bodyPr/>
          <a:lstStyle/>
          <a:p>
            <a:fld id="{C8D224E8-229C-4952-8879-1D5062E6D162}" type="slidenum">
              <a:rPr lang="en-US" smtClean="0">
                <a:latin typeface="Gill Sans"/>
                <a:sym typeface="Gill Sans"/>
              </a:rPr>
              <a:pPr/>
              <a:t>10</a:t>
            </a:fld>
            <a:endParaRPr lang="en-US">
              <a:latin typeface="Gill Sans"/>
              <a:sym typeface="Gill Sans"/>
            </a:endParaRPr>
          </a:p>
        </p:txBody>
      </p:sp>
    </p:spTree>
    <p:extLst>
      <p:ext uri="{BB962C8B-B14F-4D97-AF65-F5344CB8AC3E}">
        <p14:creationId xmlns:p14="http://schemas.microsoft.com/office/powerpoint/2010/main" val="398119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ln/>
        </p:spPr>
      </p:sp>
      <p:sp>
        <p:nvSpPr>
          <p:cNvPr id="187394" name="Notes Placeholder 2"/>
          <p:cNvSpPr>
            <a:spLocks noGrp="1"/>
          </p:cNvSpPr>
          <p:nvPr>
            <p:ph type="body" idx="1"/>
          </p:nvPr>
        </p:nvSpPr>
        <p:spPr>
          <a:noFill/>
          <a:ln/>
        </p:spPr>
        <p:txBody>
          <a:bodyPr/>
          <a:lstStyle/>
          <a:p>
            <a:endParaRPr lang="en-US">
              <a:latin typeface="Gill Sans"/>
            </a:endParaRPr>
          </a:p>
        </p:txBody>
      </p:sp>
      <p:sp>
        <p:nvSpPr>
          <p:cNvPr id="187395" name="Date Placeholder 3"/>
          <p:cNvSpPr>
            <a:spLocks noGrp="1"/>
          </p:cNvSpPr>
          <p:nvPr>
            <p:ph type="dt" sz="quarter" idx="1"/>
          </p:nvPr>
        </p:nvSpPr>
        <p:spPr>
          <a:noFill/>
        </p:spPr>
        <p:txBody>
          <a:bodyPr/>
          <a:lstStyle/>
          <a:p>
            <a:fld id="{D068EB0D-101D-4A92-93D5-99FCF0C93BAD}" type="datetime1">
              <a:rPr lang="en-US" smtClean="0">
                <a:latin typeface="Gill Sans"/>
                <a:sym typeface="Gill Sans"/>
              </a:rPr>
              <a:pPr/>
              <a:t>1/9/2020</a:t>
            </a:fld>
            <a:endParaRPr lang="en-US">
              <a:latin typeface="Gill Sans"/>
              <a:sym typeface="Gill Sans"/>
            </a:endParaRPr>
          </a:p>
        </p:txBody>
      </p:sp>
      <p:sp>
        <p:nvSpPr>
          <p:cNvPr id="187396" name="Slide Number Placeholder 4"/>
          <p:cNvSpPr>
            <a:spLocks noGrp="1"/>
          </p:cNvSpPr>
          <p:nvPr>
            <p:ph type="sldNum" sz="quarter" idx="5"/>
          </p:nvPr>
        </p:nvSpPr>
        <p:spPr>
          <a:noFill/>
        </p:spPr>
        <p:txBody>
          <a:bodyPr/>
          <a:lstStyle/>
          <a:p>
            <a:fld id="{C8D224E8-229C-4952-8879-1D5062E6D162}" type="slidenum">
              <a:rPr lang="en-US" smtClean="0">
                <a:latin typeface="Gill Sans"/>
                <a:sym typeface="Gill Sans"/>
              </a:rPr>
              <a:pPr/>
              <a:t>29</a:t>
            </a:fld>
            <a:endParaRPr lang="en-US">
              <a:latin typeface="Gill Sans"/>
              <a:sym typeface="Gill Sans"/>
            </a:endParaRPr>
          </a:p>
        </p:txBody>
      </p:sp>
    </p:spTree>
    <p:extLst>
      <p:ext uri="{BB962C8B-B14F-4D97-AF65-F5344CB8AC3E}">
        <p14:creationId xmlns:p14="http://schemas.microsoft.com/office/powerpoint/2010/main" val="43927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875" y="2276476"/>
            <a:ext cx="11703051"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50876" y="2276476"/>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6"/>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a:prstGeom prst="rect">
            <a:avLst/>
          </a:prstGeom>
        </p:spPr>
        <p:txBody>
          <a:bodyPr/>
          <a:lstStyle/>
          <a:p>
            <a:r>
              <a:rPr lang="en-US"/>
              <a:t>Click to edit Master title style</a:t>
            </a: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50875" y="2276476"/>
            <a:ext cx="11703051"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1"/>
            <a:ext cx="2616200" cy="452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1638301"/>
            <a:ext cx="7696200" cy="452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6"/>
            <a:ext cx="2925763"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6"/>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1" y="2768600"/>
            <a:ext cx="2444751"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68600"/>
            <a:ext cx="2444751"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1" y="2768600"/>
            <a:ext cx="2444751"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68600"/>
            <a:ext cx="2444751"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6"/>
            <a:ext cx="11703051"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6" y="2276476"/>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6"/>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6"/>
            <a:ext cx="11703051"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3"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6"/>
            <a:ext cx="8624888"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70000" y="1270001"/>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1270001"/>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a:prstGeom prst="rect">
            <a:avLst/>
          </a:prstGeom>
        </p:spPr>
        <p:txBody>
          <a:bodyPr/>
          <a:lstStyle/>
          <a:p>
            <a:r>
              <a:rPr lang="en-US"/>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5029201"/>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029201"/>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6"/>
            <a:ext cx="2925763" cy="8093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6"/>
            <a:ext cx="8624888" cy="809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6"/>
            <a:ext cx="11703051"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6" y="2276476"/>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6"/>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6"/>
            <a:ext cx="11703051"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3" cy="679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6"/>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6"/>
            <a:ext cx="11703051"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6" y="2276476"/>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6"/>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6"/>
            <a:ext cx="11703051"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3" cy="679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6"/>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001" y="4787901"/>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4901" y="4787901"/>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49" y="1409700"/>
            <a:ext cx="1466851" cy="668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1" y="1409700"/>
            <a:ext cx="4248151"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001" y="4787901"/>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4901" y="4787901"/>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49" y="1409700"/>
            <a:ext cx="1466851" cy="668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1" y="1409700"/>
            <a:ext cx="4248151"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39"/>
            <a:ext cx="11055351" cy="2090737"/>
          </a:xfrm>
        </p:spPr>
        <p:txBody>
          <a:bodyPr/>
          <a:lstStyle/>
          <a:p>
            <a:r>
              <a:rPr lang="en-US"/>
              <a:t>Click to edit Master title style</a:t>
            </a:r>
          </a:p>
        </p:txBody>
      </p:sp>
      <p:sp>
        <p:nvSpPr>
          <p:cNvPr id="3" name="Subtitle 2"/>
          <p:cNvSpPr>
            <a:spLocks noGrp="1"/>
          </p:cNvSpPr>
          <p:nvPr>
            <p:ph type="subTitle" idx="1"/>
          </p:nvPr>
        </p:nvSpPr>
        <p:spPr>
          <a:xfrm>
            <a:off x="1951039" y="5527676"/>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6"/>
            <a:ext cx="11703051"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2" y="6267450"/>
            <a:ext cx="11053763"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2" y="4133850"/>
            <a:ext cx="11053763"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6" y="2276476"/>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6"/>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6"/>
            <a:ext cx="11703051"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6" y="2182814"/>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6"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9" y="2182814"/>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9"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39"/>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9"/>
            <a:ext cx="7269163"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9"/>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9"/>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6"/>
            <a:ext cx="11703051"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3" cy="845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270000" y="5029200"/>
            <a:ext cx="10464800" cy="11303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
        <p:nvSpPr>
          <p:cNvPr id="1027" name="Rectangle 2"/>
          <p:cNvSpPr>
            <a:spLocks noGrp="1" noChangeArrowheads="1"/>
          </p:cNvSpPr>
          <p:nvPr>
            <p:ph type="title"/>
          </p:nvPr>
        </p:nvSpPr>
        <p:spPr bwMode="auto">
          <a:xfrm>
            <a:off x="1270000" y="1638300"/>
            <a:ext cx="10464800" cy="33020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charset="0"/>
        </a:defRPr>
      </a:lvl6pPr>
      <a:lvl7pPr marL="914400" algn="ctr" rtl="0" fontAlgn="base">
        <a:spcBef>
          <a:spcPct val="0"/>
        </a:spcBef>
        <a:spcAft>
          <a:spcPct val="0"/>
        </a:spcAft>
        <a:defRPr sz="3600">
          <a:solidFill>
            <a:schemeClr val="tx1"/>
          </a:solidFill>
          <a:latin typeface="+mn-lt"/>
          <a:sym typeface="Gill Sans" charset="0"/>
        </a:defRPr>
      </a:lvl7pPr>
      <a:lvl8pPr marL="1371600" algn="ctr" rtl="0" fontAlgn="base">
        <a:spcBef>
          <a:spcPct val="0"/>
        </a:spcBef>
        <a:spcAft>
          <a:spcPct val="0"/>
        </a:spcAft>
        <a:defRPr sz="3600">
          <a:solidFill>
            <a:schemeClr val="tx1"/>
          </a:solidFill>
          <a:latin typeface="+mn-lt"/>
          <a:sym typeface="Gill Sans" charset="0"/>
        </a:defRPr>
      </a:lvl8pPr>
      <a:lvl9pPr marL="1828800" algn="ctr" rtl="0" fontAlgn="base">
        <a:spcBef>
          <a:spcPct val="0"/>
        </a:spcBef>
        <a:spcAft>
          <a:spcPct val="0"/>
        </a:spcAft>
        <a:defRPr sz="36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889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1pPr>
      <a:lvl2pPr marL="1333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2pPr>
      <a:lvl3pPr marL="1778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3pPr>
      <a:lvl4pPr marL="2222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4pPr>
      <a:lvl5pPr marL="2667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
        <p:nvSpPr>
          <p:cNvPr id="123907" name="Rectangle 2"/>
          <p:cNvSpPr>
            <a:spLocks noGrp="1" noChangeArrowheads="1"/>
          </p:cNvSpPr>
          <p:nvPr>
            <p:ph type="body" idx="1"/>
          </p:nvPr>
        </p:nvSpPr>
        <p:spPr bwMode="auto">
          <a:xfrm>
            <a:off x="1270000" y="2768600"/>
            <a:ext cx="5041900" cy="5715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
        <p:nvSpPr>
          <p:cNvPr id="136195" name="Rectangle 2"/>
          <p:cNvSpPr>
            <a:spLocks noGrp="1" noChangeArrowheads="1"/>
          </p:cNvSpPr>
          <p:nvPr>
            <p:ph type="body" idx="1"/>
          </p:nvPr>
        </p:nvSpPr>
        <p:spPr bwMode="auto">
          <a:xfrm>
            <a:off x="1270000" y="2768600"/>
            <a:ext cx="10464800" cy="5715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
        <p:nvSpPr>
          <p:cNvPr id="148483" name="Rectangle 2"/>
          <p:cNvSpPr>
            <a:spLocks noGrp="1" noChangeArrowheads="1"/>
          </p:cNvSpPr>
          <p:nvPr>
            <p:ph type="body" idx="1"/>
          </p:nvPr>
        </p:nvSpPr>
        <p:spPr bwMode="auto">
          <a:xfrm>
            <a:off x="7772400" y="2768600"/>
            <a:ext cx="3962400" cy="5715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
        <p:nvSpPr>
          <p:cNvPr id="160771" name="Rectangle 2"/>
          <p:cNvSpPr>
            <a:spLocks noGrp="1" noChangeArrowheads="1"/>
          </p:cNvSpPr>
          <p:nvPr>
            <p:ph type="body" idx="1"/>
          </p:nvPr>
        </p:nvSpPr>
        <p:spPr bwMode="auto">
          <a:xfrm>
            <a:off x="1270000" y="2768600"/>
            <a:ext cx="5041900" cy="5715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
        <p:nvSpPr>
          <p:cNvPr id="13315" name="Rectangle 2"/>
          <p:cNvSpPr>
            <a:spLocks noGrp="1" noChangeArrowheads="1"/>
          </p:cNvSpPr>
          <p:nvPr>
            <p:ph type="body" idx="1"/>
          </p:nvPr>
        </p:nvSpPr>
        <p:spPr bwMode="auto">
          <a:xfrm>
            <a:off x="1270000" y="2768600"/>
            <a:ext cx="10464800" cy="5715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8382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1pPr>
      <a:lvl2pPr marL="12827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2pPr>
      <a:lvl3pPr marL="17272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3pPr>
      <a:lvl4pPr marL="21717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4pPr>
      <a:lvl5pPr marL="26162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1270000" y="2971800"/>
            <a:ext cx="10464800" cy="381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charset="0"/>
        </a:defRPr>
      </a:lvl6pPr>
      <a:lvl7pPr marL="914400" algn="ctr" rtl="0" fontAlgn="base">
        <a:spcBef>
          <a:spcPct val="0"/>
        </a:spcBef>
        <a:spcAft>
          <a:spcPct val="0"/>
        </a:spcAft>
        <a:defRPr sz="3600">
          <a:solidFill>
            <a:schemeClr val="tx1"/>
          </a:solidFill>
          <a:latin typeface="+mn-lt"/>
          <a:sym typeface="Gill Sans" charset="0"/>
        </a:defRPr>
      </a:lvl7pPr>
      <a:lvl8pPr marL="1371600" algn="ctr" rtl="0" fontAlgn="base">
        <a:spcBef>
          <a:spcPct val="0"/>
        </a:spcBef>
        <a:spcAft>
          <a:spcPct val="0"/>
        </a:spcAft>
        <a:defRPr sz="3600">
          <a:solidFill>
            <a:schemeClr val="tx1"/>
          </a:solidFill>
          <a:latin typeface="+mn-lt"/>
          <a:sym typeface="Gill Sans" charset="0"/>
        </a:defRPr>
      </a:lvl8pPr>
      <a:lvl9pPr marL="1828800" algn="ctr" rtl="0" fontAlgn="base">
        <a:spcBef>
          <a:spcPct val="0"/>
        </a:spcBef>
        <a:spcAft>
          <a:spcPct val="0"/>
        </a:spcAft>
        <a:defRPr sz="36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body" idx="1"/>
          </p:nvPr>
        </p:nvSpPr>
        <p:spPr bwMode="auto">
          <a:xfrm>
            <a:off x="1270000" y="1270000"/>
            <a:ext cx="10464800" cy="72136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838200" indent="-571500" algn="l" rtl="0" eaLnBrk="0" fontAlgn="base" hangingPunct="0">
        <a:spcBef>
          <a:spcPts val="4800"/>
        </a:spcBef>
        <a:spcAft>
          <a:spcPct val="0"/>
        </a:spcAft>
        <a:buSzPct val="171000"/>
        <a:buFont typeface="Gill Sans"/>
        <a:buChar char="•"/>
        <a:defRPr sz="4200">
          <a:solidFill>
            <a:schemeClr val="tx1"/>
          </a:solidFill>
          <a:latin typeface="+mn-lt"/>
          <a:ea typeface="+mn-ea"/>
          <a:cs typeface="+mn-cs"/>
          <a:sym typeface="Gill Sans"/>
        </a:defRPr>
      </a:lvl1pPr>
      <a:lvl2pPr marL="12827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2pPr>
      <a:lvl3pPr marL="17272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3pPr>
      <a:lvl4pPr marL="21717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4pPr>
      <a:lvl5pPr marL="26162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charset="0"/>
        </a:defRPr>
      </a:lvl6pPr>
      <a:lvl7pPr marL="914400" algn="ctr" rtl="0" fontAlgn="base">
        <a:spcBef>
          <a:spcPct val="0"/>
        </a:spcBef>
        <a:spcAft>
          <a:spcPct val="0"/>
        </a:spcAft>
        <a:defRPr sz="3600">
          <a:solidFill>
            <a:schemeClr val="tx1"/>
          </a:solidFill>
          <a:latin typeface="+mn-lt"/>
          <a:sym typeface="Gill Sans" charset="0"/>
        </a:defRPr>
      </a:lvl7pPr>
      <a:lvl8pPr marL="1371600" algn="ctr" rtl="0" fontAlgn="base">
        <a:spcBef>
          <a:spcPct val="0"/>
        </a:spcBef>
        <a:spcAft>
          <a:spcPct val="0"/>
        </a:spcAft>
        <a:defRPr sz="3600">
          <a:solidFill>
            <a:schemeClr val="tx1"/>
          </a:solidFill>
          <a:latin typeface="+mn-lt"/>
          <a:sym typeface="Gill Sans" charset="0"/>
        </a:defRPr>
      </a:lvl8pPr>
      <a:lvl9pPr marL="1828800" algn="ctr" rtl="0" fontAlgn="base">
        <a:spcBef>
          <a:spcPct val="0"/>
        </a:spcBef>
        <a:spcAft>
          <a:spcPct val="0"/>
        </a:spcAft>
        <a:defRPr sz="36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charset="0"/>
        </a:defRPr>
      </a:lvl6pPr>
      <a:lvl7pPr marL="914400" algn="ctr" rtl="0" fontAlgn="base">
        <a:spcBef>
          <a:spcPct val="0"/>
        </a:spcBef>
        <a:spcAft>
          <a:spcPct val="0"/>
        </a:spcAft>
        <a:defRPr sz="3600">
          <a:solidFill>
            <a:schemeClr val="tx1"/>
          </a:solidFill>
          <a:latin typeface="+mn-lt"/>
          <a:sym typeface="Gill Sans" charset="0"/>
        </a:defRPr>
      </a:lvl7pPr>
      <a:lvl8pPr marL="1371600" algn="ctr" rtl="0" fontAlgn="base">
        <a:spcBef>
          <a:spcPct val="0"/>
        </a:spcBef>
        <a:spcAft>
          <a:spcPct val="0"/>
        </a:spcAft>
        <a:defRPr sz="3600">
          <a:solidFill>
            <a:schemeClr val="tx1"/>
          </a:solidFill>
          <a:latin typeface="+mn-lt"/>
          <a:sym typeface="Gill Sans" charset="0"/>
        </a:defRPr>
      </a:lvl8pPr>
      <a:lvl9pPr marL="1828800" algn="ctr" rtl="0" fontAlgn="base">
        <a:spcBef>
          <a:spcPct val="0"/>
        </a:spcBef>
        <a:spcAft>
          <a:spcPct val="0"/>
        </a:spcAft>
        <a:defRPr sz="36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body" idx="1"/>
          </p:nvPr>
        </p:nvSpPr>
        <p:spPr bwMode="auto">
          <a:xfrm>
            <a:off x="635000" y="4787900"/>
            <a:ext cx="5867400" cy="3302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
        <p:nvSpPr>
          <p:cNvPr id="74755" name="Rectangle 2"/>
          <p:cNvSpPr>
            <a:spLocks noGrp="1" noChangeArrowheads="1"/>
          </p:cNvSpPr>
          <p:nvPr>
            <p:ph type="title"/>
          </p:nvPr>
        </p:nvSpPr>
        <p:spPr bwMode="auto">
          <a:xfrm>
            <a:off x="635000" y="1409700"/>
            <a:ext cx="5867400" cy="33020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a:defRPr>
      </a:lvl1pPr>
      <a:lvl2pPr algn="ctr" rtl="0" eaLnBrk="0" fontAlgn="base" hangingPunct="0">
        <a:spcBef>
          <a:spcPct val="0"/>
        </a:spcBef>
        <a:spcAft>
          <a:spcPct val="0"/>
        </a:spcAft>
        <a:defRPr sz="7000">
          <a:solidFill>
            <a:schemeClr val="tx1"/>
          </a:solidFill>
          <a:latin typeface="Gill Sans" charset="0"/>
          <a:sym typeface="Gill Sans"/>
        </a:defRPr>
      </a:lvl2pPr>
      <a:lvl3pPr algn="ctr" rtl="0" eaLnBrk="0" fontAlgn="base" hangingPunct="0">
        <a:spcBef>
          <a:spcPct val="0"/>
        </a:spcBef>
        <a:spcAft>
          <a:spcPct val="0"/>
        </a:spcAft>
        <a:defRPr sz="7000">
          <a:solidFill>
            <a:schemeClr val="tx1"/>
          </a:solidFill>
          <a:latin typeface="Gill Sans" charset="0"/>
          <a:sym typeface="Gill Sans"/>
        </a:defRPr>
      </a:lvl3pPr>
      <a:lvl4pPr algn="ctr" rtl="0" eaLnBrk="0" fontAlgn="base" hangingPunct="0">
        <a:spcBef>
          <a:spcPct val="0"/>
        </a:spcBef>
        <a:spcAft>
          <a:spcPct val="0"/>
        </a:spcAft>
        <a:defRPr sz="7000">
          <a:solidFill>
            <a:schemeClr val="tx1"/>
          </a:solidFill>
          <a:latin typeface="Gill Sans" charset="0"/>
          <a:sym typeface="Gill Sans"/>
        </a:defRPr>
      </a:lvl4pPr>
      <a:lvl5pPr algn="ctr" rtl="0" eaLnBrk="0" fontAlgn="base" hangingPunct="0">
        <a:spcBef>
          <a:spcPct val="0"/>
        </a:spcBef>
        <a:spcAft>
          <a:spcPct val="0"/>
        </a:spcAft>
        <a:defRPr sz="7000">
          <a:solidFill>
            <a:schemeClr val="tx1"/>
          </a:solidFill>
          <a:latin typeface="Gill Sans" charset="0"/>
          <a:sym typeface="Gill Sans"/>
        </a:defRPr>
      </a:lvl5pPr>
      <a:lvl6pPr marL="457200" algn="ctr" rtl="0" fontAlgn="base">
        <a:spcBef>
          <a:spcPct val="0"/>
        </a:spcBef>
        <a:spcAft>
          <a:spcPct val="0"/>
        </a:spcAft>
        <a:defRPr sz="7000">
          <a:solidFill>
            <a:schemeClr val="tx1"/>
          </a:solidFill>
          <a:latin typeface="Gill Sans" charset="0"/>
          <a:sym typeface="Gill Sans" charset="0"/>
        </a:defRPr>
      </a:lvl6pPr>
      <a:lvl7pPr marL="914400" algn="ctr" rtl="0" fontAlgn="base">
        <a:spcBef>
          <a:spcPct val="0"/>
        </a:spcBef>
        <a:spcAft>
          <a:spcPct val="0"/>
        </a:spcAft>
        <a:defRPr sz="7000">
          <a:solidFill>
            <a:schemeClr val="tx1"/>
          </a:solidFill>
          <a:latin typeface="Gill Sans" charset="0"/>
          <a:sym typeface="Gill Sans" charset="0"/>
        </a:defRPr>
      </a:lvl7pPr>
      <a:lvl8pPr marL="1371600" algn="ctr" rtl="0" fontAlgn="base">
        <a:spcBef>
          <a:spcPct val="0"/>
        </a:spcBef>
        <a:spcAft>
          <a:spcPct val="0"/>
        </a:spcAft>
        <a:defRPr sz="7000">
          <a:solidFill>
            <a:schemeClr val="tx1"/>
          </a:solidFill>
          <a:latin typeface="Gill Sans" charset="0"/>
          <a:sym typeface="Gill Sans" charset="0"/>
        </a:defRPr>
      </a:lvl8pPr>
      <a:lvl9pPr marL="1828800" algn="ctr" rtl="0" fontAlgn="base">
        <a:spcBef>
          <a:spcPct val="0"/>
        </a:spcBef>
        <a:spcAft>
          <a:spcPct val="0"/>
        </a:spcAft>
        <a:defRPr sz="70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400">
          <a:solidFill>
            <a:schemeClr val="tx1"/>
          </a:solidFill>
          <a:latin typeface="+mn-lt"/>
          <a:sym typeface="Gill Sans"/>
        </a:defRPr>
      </a:lvl2pPr>
      <a:lvl3pPr marL="1143000" indent="-228600" algn="ctr" rtl="0" eaLnBrk="0" fontAlgn="base" hangingPunct="0">
        <a:spcBef>
          <a:spcPct val="0"/>
        </a:spcBef>
        <a:spcAft>
          <a:spcPct val="0"/>
        </a:spcAft>
        <a:defRPr sz="3400">
          <a:solidFill>
            <a:schemeClr val="tx1"/>
          </a:solidFill>
          <a:latin typeface="+mn-lt"/>
          <a:sym typeface="Gill Sans"/>
        </a:defRPr>
      </a:lvl3pPr>
      <a:lvl4pPr marL="1600200" indent="-228600" algn="ctr" rtl="0" eaLnBrk="0" fontAlgn="base" hangingPunct="0">
        <a:spcBef>
          <a:spcPct val="0"/>
        </a:spcBef>
        <a:spcAft>
          <a:spcPct val="0"/>
        </a:spcAft>
        <a:defRPr sz="3400">
          <a:solidFill>
            <a:schemeClr val="tx1"/>
          </a:solidFill>
          <a:latin typeface="+mn-lt"/>
          <a:sym typeface="Gill Sans"/>
        </a:defRPr>
      </a:lvl4pPr>
      <a:lvl5pPr marL="2057400" indent="-228600" algn="ctr" rtl="0" eaLnBrk="0" fontAlgn="base" hangingPunct="0">
        <a:spcBef>
          <a:spcPct val="0"/>
        </a:spcBef>
        <a:spcAft>
          <a:spcPct val="0"/>
        </a:spcAft>
        <a:defRPr sz="3400">
          <a:solidFill>
            <a:schemeClr val="tx1"/>
          </a:solidFill>
          <a:latin typeface="+mn-lt"/>
          <a:sym typeface="Gill Sans"/>
        </a:defRPr>
      </a:lvl5pPr>
      <a:lvl6pPr marL="457200" algn="ctr" rtl="0" fontAlgn="base">
        <a:spcBef>
          <a:spcPct val="0"/>
        </a:spcBef>
        <a:spcAft>
          <a:spcPct val="0"/>
        </a:spcAft>
        <a:defRPr sz="3400">
          <a:solidFill>
            <a:schemeClr val="tx1"/>
          </a:solidFill>
          <a:latin typeface="+mn-lt"/>
          <a:sym typeface="Gill Sans" charset="0"/>
        </a:defRPr>
      </a:lvl6pPr>
      <a:lvl7pPr marL="914400" algn="ctr" rtl="0" fontAlgn="base">
        <a:spcBef>
          <a:spcPct val="0"/>
        </a:spcBef>
        <a:spcAft>
          <a:spcPct val="0"/>
        </a:spcAft>
        <a:defRPr sz="3400">
          <a:solidFill>
            <a:schemeClr val="tx1"/>
          </a:solidFill>
          <a:latin typeface="+mn-lt"/>
          <a:sym typeface="Gill Sans" charset="0"/>
        </a:defRPr>
      </a:lvl7pPr>
      <a:lvl8pPr marL="1371600" algn="ctr" rtl="0" fontAlgn="base">
        <a:spcBef>
          <a:spcPct val="0"/>
        </a:spcBef>
        <a:spcAft>
          <a:spcPct val="0"/>
        </a:spcAft>
        <a:defRPr sz="3400">
          <a:solidFill>
            <a:schemeClr val="tx1"/>
          </a:solidFill>
          <a:latin typeface="+mn-lt"/>
          <a:sym typeface="Gill Sans" charset="0"/>
        </a:defRPr>
      </a:lvl8pPr>
      <a:lvl9pPr marL="1828800" algn="ctr" rtl="0" fontAlgn="base">
        <a:spcBef>
          <a:spcPct val="0"/>
        </a:spcBef>
        <a:spcAft>
          <a:spcPct val="0"/>
        </a:spcAft>
        <a:defRPr sz="34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body" idx="1"/>
          </p:nvPr>
        </p:nvSpPr>
        <p:spPr bwMode="auto">
          <a:xfrm>
            <a:off x="635000" y="4787900"/>
            <a:ext cx="5867400" cy="3302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
        <p:nvSpPr>
          <p:cNvPr id="87043" name="Rectangle 2"/>
          <p:cNvSpPr>
            <a:spLocks noGrp="1" noChangeArrowheads="1"/>
          </p:cNvSpPr>
          <p:nvPr>
            <p:ph type="title"/>
          </p:nvPr>
        </p:nvSpPr>
        <p:spPr bwMode="auto">
          <a:xfrm>
            <a:off x="635000" y="1409700"/>
            <a:ext cx="5867400" cy="33020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a:defRPr>
      </a:lvl1pPr>
      <a:lvl2pPr algn="ctr" rtl="0" eaLnBrk="0" fontAlgn="base" hangingPunct="0">
        <a:spcBef>
          <a:spcPct val="0"/>
        </a:spcBef>
        <a:spcAft>
          <a:spcPct val="0"/>
        </a:spcAft>
        <a:defRPr sz="7000">
          <a:solidFill>
            <a:schemeClr val="tx1"/>
          </a:solidFill>
          <a:latin typeface="Gill Sans" charset="0"/>
          <a:sym typeface="Gill Sans"/>
        </a:defRPr>
      </a:lvl2pPr>
      <a:lvl3pPr algn="ctr" rtl="0" eaLnBrk="0" fontAlgn="base" hangingPunct="0">
        <a:spcBef>
          <a:spcPct val="0"/>
        </a:spcBef>
        <a:spcAft>
          <a:spcPct val="0"/>
        </a:spcAft>
        <a:defRPr sz="7000">
          <a:solidFill>
            <a:schemeClr val="tx1"/>
          </a:solidFill>
          <a:latin typeface="Gill Sans" charset="0"/>
          <a:sym typeface="Gill Sans"/>
        </a:defRPr>
      </a:lvl3pPr>
      <a:lvl4pPr algn="ctr" rtl="0" eaLnBrk="0" fontAlgn="base" hangingPunct="0">
        <a:spcBef>
          <a:spcPct val="0"/>
        </a:spcBef>
        <a:spcAft>
          <a:spcPct val="0"/>
        </a:spcAft>
        <a:defRPr sz="7000">
          <a:solidFill>
            <a:schemeClr val="tx1"/>
          </a:solidFill>
          <a:latin typeface="Gill Sans" charset="0"/>
          <a:sym typeface="Gill Sans"/>
        </a:defRPr>
      </a:lvl4pPr>
      <a:lvl5pPr algn="ctr" rtl="0" eaLnBrk="0" fontAlgn="base" hangingPunct="0">
        <a:spcBef>
          <a:spcPct val="0"/>
        </a:spcBef>
        <a:spcAft>
          <a:spcPct val="0"/>
        </a:spcAft>
        <a:defRPr sz="7000">
          <a:solidFill>
            <a:schemeClr val="tx1"/>
          </a:solidFill>
          <a:latin typeface="Gill Sans" charset="0"/>
          <a:sym typeface="Gill Sans"/>
        </a:defRPr>
      </a:lvl5pPr>
      <a:lvl6pPr marL="457200" algn="ctr" rtl="0" fontAlgn="base">
        <a:spcBef>
          <a:spcPct val="0"/>
        </a:spcBef>
        <a:spcAft>
          <a:spcPct val="0"/>
        </a:spcAft>
        <a:defRPr sz="7000">
          <a:solidFill>
            <a:schemeClr val="tx1"/>
          </a:solidFill>
          <a:latin typeface="Gill Sans" charset="0"/>
          <a:sym typeface="Gill Sans" charset="0"/>
        </a:defRPr>
      </a:lvl6pPr>
      <a:lvl7pPr marL="914400" algn="ctr" rtl="0" fontAlgn="base">
        <a:spcBef>
          <a:spcPct val="0"/>
        </a:spcBef>
        <a:spcAft>
          <a:spcPct val="0"/>
        </a:spcAft>
        <a:defRPr sz="7000">
          <a:solidFill>
            <a:schemeClr val="tx1"/>
          </a:solidFill>
          <a:latin typeface="Gill Sans" charset="0"/>
          <a:sym typeface="Gill Sans" charset="0"/>
        </a:defRPr>
      </a:lvl7pPr>
      <a:lvl8pPr marL="1371600" algn="ctr" rtl="0" fontAlgn="base">
        <a:spcBef>
          <a:spcPct val="0"/>
        </a:spcBef>
        <a:spcAft>
          <a:spcPct val="0"/>
        </a:spcAft>
        <a:defRPr sz="7000">
          <a:solidFill>
            <a:schemeClr val="tx1"/>
          </a:solidFill>
          <a:latin typeface="Gill Sans" charset="0"/>
          <a:sym typeface="Gill Sans" charset="0"/>
        </a:defRPr>
      </a:lvl8pPr>
      <a:lvl9pPr marL="1828800" algn="ctr" rtl="0" fontAlgn="base">
        <a:spcBef>
          <a:spcPct val="0"/>
        </a:spcBef>
        <a:spcAft>
          <a:spcPct val="0"/>
        </a:spcAft>
        <a:defRPr sz="70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400">
          <a:solidFill>
            <a:schemeClr val="tx1"/>
          </a:solidFill>
          <a:latin typeface="+mn-lt"/>
          <a:sym typeface="Gill Sans"/>
        </a:defRPr>
      </a:lvl2pPr>
      <a:lvl3pPr marL="1143000" indent="-228600" algn="ctr" rtl="0" eaLnBrk="0" fontAlgn="base" hangingPunct="0">
        <a:spcBef>
          <a:spcPct val="0"/>
        </a:spcBef>
        <a:spcAft>
          <a:spcPct val="0"/>
        </a:spcAft>
        <a:defRPr sz="3400">
          <a:solidFill>
            <a:schemeClr val="tx1"/>
          </a:solidFill>
          <a:latin typeface="+mn-lt"/>
          <a:sym typeface="Gill Sans"/>
        </a:defRPr>
      </a:lvl3pPr>
      <a:lvl4pPr marL="1600200" indent="-228600" algn="ctr" rtl="0" eaLnBrk="0" fontAlgn="base" hangingPunct="0">
        <a:spcBef>
          <a:spcPct val="0"/>
        </a:spcBef>
        <a:spcAft>
          <a:spcPct val="0"/>
        </a:spcAft>
        <a:defRPr sz="3400">
          <a:solidFill>
            <a:schemeClr val="tx1"/>
          </a:solidFill>
          <a:latin typeface="+mn-lt"/>
          <a:sym typeface="Gill Sans"/>
        </a:defRPr>
      </a:lvl4pPr>
      <a:lvl5pPr marL="2057400" indent="-228600" algn="ctr" rtl="0" eaLnBrk="0" fontAlgn="base" hangingPunct="0">
        <a:spcBef>
          <a:spcPct val="0"/>
        </a:spcBef>
        <a:spcAft>
          <a:spcPct val="0"/>
        </a:spcAft>
        <a:defRPr sz="3400">
          <a:solidFill>
            <a:schemeClr val="tx1"/>
          </a:solidFill>
          <a:latin typeface="+mn-lt"/>
          <a:sym typeface="Gill Sans"/>
        </a:defRPr>
      </a:lvl5pPr>
      <a:lvl6pPr marL="457200" algn="ctr" rtl="0" fontAlgn="base">
        <a:spcBef>
          <a:spcPct val="0"/>
        </a:spcBef>
        <a:spcAft>
          <a:spcPct val="0"/>
        </a:spcAft>
        <a:defRPr sz="3400">
          <a:solidFill>
            <a:schemeClr val="tx1"/>
          </a:solidFill>
          <a:latin typeface="+mn-lt"/>
          <a:sym typeface="Gill Sans" charset="0"/>
        </a:defRPr>
      </a:lvl6pPr>
      <a:lvl7pPr marL="914400" algn="ctr" rtl="0" fontAlgn="base">
        <a:spcBef>
          <a:spcPct val="0"/>
        </a:spcBef>
        <a:spcAft>
          <a:spcPct val="0"/>
        </a:spcAft>
        <a:defRPr sz="3400">
          <a:solidFill>
            <a:schemeClr val="tx1"/>
          </a:solidFill>
          <a:latin typeface="+mn-lt"/>
          <a:sym typeface="Gill Sans" charset="0"/>
        </a:defRPr>
      </a:lvl7pPr>
      <a:lvl8pPr marL="1371600" algn="ctr" rtl="0" fontAlgn="base">
        <a:spcBef>
          <a:spcPct val="0"/>
        </a:spcBef>
        <a:spcAft>
          <a:spcPct val="0"/>
        </a:spcAft>
        <a:defRPr sz="3400">
          <a:solidFill>
            <a:schemeClr val="tx1"/>
          </a:solidFill>
          <a:latin typeface="+mn-lt"/>
          <a:sym typeface="Gill Sans" charset="0"/>
        </a:defRPr>
      </a:lvl8pPr>
      <a:lvl9pPr marL="1828800" algn="ctr" rtl="0" fontAlgn="base">
        <a:spcBef>
          <a:spcPct val="0"/>
        </a:spcBef>
        <a:spcAft>
          <a:spcPct val="0"/>
        </a:spcAft>
        <a:defRPr sz="34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889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1pPr>
      <a:lvl2pPr marL="1333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2pPr>
      <a:lvl3pPr marL="1778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3pPr>
      <a:lvl4pPr marL="2222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4pPr>
      <a:lvl5pPr marL="2667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source=images&amp;cd=&amp;cad=rja&amp;uact=8&amp;docid=PcXb3jjqpth5KM&amp;tbnid=ocPIbexp_nt6vM:&amp;ved=0CAUQjRw&amp;url=http://www.news-record.com/gallery/collection_db1a862e-464d-11e3-be14-0019bb30f31a.html&amp;ei=Eyw8U6DmA6HOyAGrpIGgDw&amp;bvm=bv.63934634,d.b2I&amp;psig=AFQjCNHJJAY9Qq7CNpOHepVTMIA1rHxsYg&amp;ust=1396538713047166"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sites.google.com/perryelection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08" y="-14416"/>
            <a:ext cx="14112432" cy="9768016"/>
          </a:xfrm>
          <a:prstGeom prst="rect">
            <a:avLst/>
          </a:prstGeom>
        </p:spPr>
      </p:pic>
    </p:spTree>
    <p:extLst>
      <p:ext uri="{BB962C8B-B14F-4D97-AF65-F5344CB8AC3E}">
        <p14:creationId xmlns:p14="http://schemas.microsoft.com/office/powerpoint/2010/main" val="29349429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35950"/>
            <a:ext cx="13004800" cy="1517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4" name="Rectangle 3"/>
          <p:cNvSpPr/>
          <p:nvPr/>
        </p:nvSpPr>
        <p:spPr>
          <a:xfrm>
            <a:off x="0" y="0"/>
            <a:ext cx="13004800" cy="1408113"/>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7" name="5-Point Star 6"/>
          <p:cNvSpPr/>
          <p:nvPr/>
        </p:nvSpPr>
        <p:spPr>
          <a:xfrm>
            <a:off x="433388" y="8128000"/>
            <a:ext cx="1300162" cy="1300163"/>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8" name="5-Point Star 7"/>
          <p:cNvSpPr/>
          <p:nvPr/>
        </p:nvSpPr>
        <p:spPr>
          <a:xfrm>
            <a:off x="4225925" y="8453438"/>
            <a:ext cx="868363" cy="86677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9" name="5-Point Star 8"/>
          <p:cNvSpPr/>
          <p:nvPr/>
        </p:nvSpPr>
        <p:spPr>
          <a:xfrm>
            <a:off x="3033713" y="8669338"/>
            <a:ext cx="1192212" cy="976312"/>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1" name="5-Point Star 10"/>
          <p:cNvSpPr/>
          <p:nvPr/>
        </p:nvSpPr>
        <p:spPr>
          <a:xfrm>
            <a:off x="10512425" y="8345488"/>
            <a:ext cx="1192213" cy="1082675"/>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5" name="Rectangle 4"/>
          <p:cNvSpPr/>
          <p:nvPr/>
        </p:nvSpPr>
        <p:spPr>
          <a:xfrm>
            <a:off x="0" y="1408113"/>
            <a:ext cx="13004800" cy="68278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0" name="5-Point Star 9"/>
          <p:cNvSpPr/>
          <p:nvPr/>
        </p:nvSpPr>
        <p:spPr>
          <a:xfrm>
            <a:off x="6719888" y="7586663"/>
            <a:ext cx="2166937" cy="205898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5" name="TextBox 14"/>
          <p:cNvSpPr txBox="1"/>
          <p:nvPr/>
        </p:nvSpPr>
        <p:spPr>
          <a:xfrm>
            <a:off x="0" y="262121"/>
            <a:ext cx="13004800" cy="962313"/>
          </a:xfrm>
          <a:prstGeom prst="rect">
            <a:avLst/>
          </a:prstGeom>
          <a:noFill/>
        </p:spPr>
        <p:txBody>
          <a:bodyPr lIns="130046" tIns="65023" rIns="130046" bIns="65023">
            <a:spAutoFit/>
          </a:bodyPr>
          <a:lstStyle/>
          <a:p>
            <a:pPr algn="ctr">
              <a:defRPr/>
            </a:pPr>
            <a:r>
              <a:rPr lang="en-US" sz="5400" b="1" dirty="0">
                <a:solidFill>
                  <a:schemeClr val="bg1">
                    <a:lumMod val="95000"/>
                  </a:schemeClr>
                </a:solidFill>
                <a:latin typeface="Arial" panose="020B0604020202020204" pitchFamily="34" charset="0"/>
                <a:cs typeface="Arial" panose="020B0604020202020204" pitchFamily="34" charset="0"/>
                <a:sym typeface="Gill Sans" charset="0"/>
              </a:rPr>
              <a:t>Setting up Polling Location</a:t>
            </a:r>
          </a:p>
        </p:txBody>
      </p:sp>
      <p:sp>
        <p:nvSpPr>
          <p:cNvPr id="17" name="TextBox 16"/>
          <p:cNvSpPr txBox="1"/>
          <p:nvPr/>
        </p:nvSpPr>
        <p:spPr>
          <a:xfrm>
            <a:off x="0" y="1302489"/>
            <a:ext cx="13004800" cy="7148622"/>
          </a:xfrm>
          <a:prstGeom prst="rect">
            <a:avLst/>
          </a:prstGeom>
          <a:noFill/>
        </p:spPr>
        <p:txBody>
          <a:bodyPr lIns="130046" tIns="65023" rIns="130046" bIns="65023">
            <a:spAutoFit/>
          </a:bodyPr>
          <a:lstStyle/>
          <a:p>
            <a:pPr algn="ctr">
              <a:defRPr/>
            </a:pPr>
            <a:r>
              <a:rPr lang="en-US" sz="3000" b="1" dirty="0">
                <a:solidFill>
                  <a:schemeClr val="tx1"/>
                </a:solidFill>
                <a:latin typeface="Arial" panose="020B0604020202020204" pitchFamily="34" charset="0"/>
                <a:cs typeface="Arial" panose="020B0604020202020204" pitchFamily="34" charset="0"/>
                <a:sym typeface="Gill Sans" charset="0"/>
              </a:rPr>
              <a:t>All PEOs should contribute to setting up the polling location.  </a:t>
            </a:r>
          </a:p>
          <a:p>
            <a:pPr algn="ctr">
              <a:defRPr/>
            </a:pPr>
            <a:r>
              <a:rPr lang="en-US" sz="3000" b="1" dirty="0">
                <a:solidFill>
                  <a:schemeClr val="tx1"/>
                </a:solidFill>
                <a:latin typeface="Arial" panose="020B0604020202020204" pitchFamily="34" charset="0"/>
                <a:cs typeface="Arial" panose="020B0604020202020204" pitchFamily="34" charset="0"/>
                <a:sym typeface="Gill Sans" charset="0"/>
              </a:rPr>
              <a:t>When arranging the Polling Location, it is important to keep in mind:</a:t>
            </a:r>
          </a:p>
          <a:p>
            <a:pPr algn="ctr">
              <a:defRPr/>
            </a:pPr>
            <a:endParaRPr lang="en-US" sz="3000" dirty="0">
              <a:solidFill>
                <a:schemeClr val="tx1"/>
              </a:solidFill>
              <a:latin typeface="Arial" panose="020B0604020202020204" pitchFamily="34" charset="0"/>
              <a:cs typeface="Arial" panose="020B0604020202020204" pitchFamily="34" charset="0"/>
              <a:sym typeface="Gill Sans" charset="0"/>
            </a:endParaRPr>
          </a:p>
          <a:p>
            <a:pPr marL="487672" indent="-487672">
              <a:buFont typeface="+mj-lt"/>
              <a:buAutoNum type="arabicPeriod"/>
              <a:defRPr/>
            </a:pPr>
            <a:r>
              <a:rPr lang="en-US" sz="2800" dirty="0">
                <a:solidFill>
                  <a:schemeClr val="tx1"/>
                </a:solidFill>
                <a:latin typeface="Arial" panose="020B0604020202020204" pitchFamily="34" charset="0"/>
                <a:cs typeface="Arial" panose="020B0604020202020204" pitchFamily="34" charset="0"/>
                <a:sym typeface="Gill Sans" charset="0"/>
              </a:rPr>
              <a:t>You should be able to observe voters but not see how they vote.</a:t>
            </a:r>
          </a:p>
          <a:p>
            <a:pPr marL="487672" indent="-487672">
              <a:buFont typeface="+mj-lt"/>
              <a:buAutoNum type="arabicPeriod"/>
              <a:defRPr/>
            </a:pPr>
            <a:endParaRPr lang="en-US" sz="2800" dirty="0">
              <a:solidFill>
                <a:schemeClr val="tx1"/>
              </a:solidFill>
              <a:latin typeface="Arial" panose="020B0604020202020204" pitchFamily="34" charset="0"/>
              <a:cs typeface="Arial" panose="020B0604020202020204" pitchFamily="34" charset="0"/>
              <a:sym typeface="Gill Sans" charset="0"/>
            </a:endParaRPr>
          </a:p>
          <a:p>
            <a:pPr marL="487672" indent="-487672">
              <a:buFont typeface="+mj-lt"/>
              <a:buAutoNum type="arabicPeriod"/>
              <a:defRPr/>
            </a:pPr>
            <a:r>
              <a:rPr lang="en-US" sz="2800" dirty="0">
                <a:solidFill>
                  <a:schemeClr val="tx1"/>
                </a:solidFill>
                <a:latin typeface="Arial" panose="020B0604020202020204" pitchFamily="34" charset="0"/>
                <a:cs typeface="Arial" panose="020B0604020202020204" pitchFamily="34" charset="0"/>
                <a:sym typeface="Gill Sans" charset="0"/>
              </a:rPr>
              <a:t>Voters, including people with disabilities can easily get into and out of the polling location and have easy access to voting machines.</a:t>
            </a:r>
          </a:p>
          <a:p>
            <a:pPr marL="487672" indent="-487672">
              <a:buFont typeface="+mj-lt"/>
              <a:buAutoNum type="arabicPeriod"/>
              <a:defRPr/>
            </a:pPr>
            <a:endParaRPr lang="en-US" sz="2800" dirty="0">
              <a:solidFill>
                <a:schemeClr val="tx1"/>
              </a:solidFill>
              <a:latin typeface="Arial" panose="020B0604020202020204" pitchFamily="34" charset="0"/>
              <a:cs typeface="Arial" panose="020B0604020202020204" pitchFamily="34" charset="0"/>
              <a:sym typeface="Gill Sans" charset="0"/>
            </a:endParaRPr>
          </a:p>
          <a:p>
            <a:pPr marL="487672" indent="-487672">
              <a:buFont typeface="+mj-lt"/>
              <a:buAutoNum type="arabicPeriod"/>
              <a:defRPr/>
            </a:pPr>
            <a:r>
              <a:rPr lang="en-US" sz="2800" dirty="0">
                <a:solidFill>
                  <a:schemeClr val="tx1"/>
                </a:solidFill>
                <a:latin typeface="Arial" panose="020B0604020202020204" pitchFamily="34" charset="0"/>
                <a:cs typeface="Arial" panose="020B0604020202020204" pitchFamily="34" charset="0"/>
                <a:sym typeface="Gill Sans" charset="0"/>
              </a:rPr>
              <a:t>Machines should be arranged so that voters can vote privately to ensure a secret ballot.</a:t>
            </a:r>
          </a:p>
          <a:p>
            <a:pPr marL="487672" indent="-487672">
              <a:buFont typeface="+mj-lt"/>
              <a:buAutoNum type="arabicPeriod"/>
              <a:defRPr/>
            </a:pPr>
            <a:endParaRPr lang="en-US" sz="2800" dirty="0">
              <a:solidFill>
                <a:srgbClr val="C00000"/>
              </a:solidFill>
              <a:latin typeface="Arial" panose="020B0604020202020204" pitchFamily="34" charset="0"/>
              <a:cs typeface="Arial" panose="020B0604020202020204" pitchFamily="34" charset="0"/>
              <a:sym typeface="Gill Sans" charset="0"/>
            </a:endParaRPr>
          </a:p>
          <a:p>
            <a:pPr marL="487672" indent="-487672">
              <a:buFont typeface="+mj-lt"/>
              <a:buAutoNum type="arabicPeriod"/>
              <a:defRPr/>
            </a:pPr>
            <a:r>
              <a:rPr lang="en-US" sz="2800" dirty="0">
                <a:solidFill>
                  <a:srgbClr val="FF0000"/>
                </a:solidFill>
                <a:latin typeface="Arial" panose="020B0604020202020204" pitchFamily="34" charset="0"/>
                <a:cs typeface="Arial" panose="020B0604020202020204" pitchFamily="34" charset="0"/>
                <a:sym typeface="Gill Sans" charset="0"/>
              </a:rPr>
              <a:t>Multi-precinct locations MUST have a separate table for their </a:t>
            </a:r>
            <a:r>
              <a:rPr lang="en-US" sz="2800" dirty="0" err="1">
                <a:solidFill>
                  <a:srgbClr val="FF0000"/>
                </a:solidFill>
                <a:latin typeface="Arial" panose="020B0604020202020204" pitchFamily="34" charset="0"/>
                <a:cs typeface="Arial" panose="020B0604020202020204" pitchFamily="34" charset="0"/>
                <a:sym typeface="Gill Sans" charset="0"/>
              </a:rPr>
              <a:t>PollPads</a:t>
            </a:r>
            <a:r>
              <a:rPr lang="en-US" sz="2800" dirty="0">
                <a:solidFill>
                  <a:srgbClr val="FF0000"/>
                </a:solidFill>
                <a:latin typeface="Arial" panose="020B0604020202020204" pitchFamily="34" charset="0"/>
                <a:cs typeface="Arial" panose="020B0604020202020204" pitchFamily="34" charset="0"/>
                <a:sym typeface="Gill Sans" charset="0"/>
              </a:rPr>
              <a:t> and paper ballots.</a:t>
            </a:r>
          </a:p>
          <a:p>
            <a:pPr marL="487672" indent="-487672">
              <a:buFont typeface="+mj-lt"/>
              <a:buAutoNum type="arabicPeriod"/>
              <a:defRPr/>
            </a:pPr>
            <a:endParaRPr lang="en-US" sz="2800" dirty="0">
              <a:solidFill>
                <a:srgbClr val="FF0000"/>
              </a:solidFill>
              <a:latin typeface="Arial" panose="020B0604020202020204" pitchFamily="34" charset="0"/>
              <a:cs typeface="Arial" panose="020B0604020202020204" pitchFamily="34" charset="0"/>
              <a:sym typeface="Gill Sans" charset="0"/>
            </a:endParaRPr>
          </a:p>
          <a:p>
            <a:pPr marL="487672" indent="-487672">
              <a:buFont typeface="+mj-lt"/>
              <a:buAutoNum type="arabicPeriod"/>
              <a:defRPr/>
            </a:pPr>
            <a:r>
              <a:rPr lang="en-US" sz="2800" dirty="0">
                <a:solidFill>
                  <a:srgbClr val="FF0000"/>
                </a:solidFill>
                <a:latin typeface="Arial" panose="020B0604020202020204" pitchFamily="34" charset="0"/>
                <a:cs typeface="Arial" panose="020B0604020202020204" pitchFamily="34" charset="0"/>
                <a:sym typeface="Gill Sans" charset="0"/>
              </a:rPr>
              <a:t>Setup diagrams will be provided when you pick up supplies</a:t>
            </a:r>
          </a:p>
          <a:p>
            <a:pPr>
              <a:defRPr/>
            </a:pPr>
            <a:endParaRPr lang="en-US" sz="3000" dirty="0">
              <a:solidFill>
                <a:schemeClr val="tx1"/>
              </a:solidFill>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1488727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2580" y="228600"/>
            <a:ext cx="12811789" cy="9220200"/>
          </a:xfrm>
          <a:prstGeom prst="rect">
            <a:avLst/>
          </a:prstGeom>
        </p:spPr>
      </p:pic>
    </p:spTree>
    <p:extLst>
      <p:ext uri="{BB962C8B-B14F-4D97-AF65-F5344CB8AC3E}">
        <p14:creationId xmlns:p14="http://schemas.microsoft.com/office/powerpoint/2010/main" val="15783378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29"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5" name="Rectangle 14"/>
            <p:cNvSpPr/>
            <p:nvPr/>
          </p:nvSpPr>
          <p:spPr>
            <a:xfrm>
              <a:off x="0" y="990079"/>
              <a:ext cx="9144000" cy="480082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grpSp>
      <p:sp>
        <p:nvSpPr>
          <p:cNvPr id="176130" name="Rectangle 1"/>
          <p:cNvSpPr>
            <a:spLocks noChangeArrowheads="1"/>
          </p:cNvSpPr>
          <p:nvPr/>
        </p:nvSpPr>
        <p:spPr bwMode="auto">
          <a:xfrm>
            <a:off x="2438400" y="227453"/>
            <a:ext cx="8128000" cy="923330"/>
          </a:xfrm>
          <a:prstGeom prst="rect">
            <a:avLst/>
          </a:prstGeom>
          <a:noFill/>
          <a:ln w="9525">
            <a:noFill/>
            <a:miter lim="800000"/>
            <a:headEnd/>
            <a:tailEnd/>
          </a:ln>
        </p:spPr>
        <p:txBody>
          <a:bodyPr wrap="square">
            <a:spAutoFit/>
          </a:bodyPr>
          <a:lstStyle/>
          <a:p>
            <a:pPr algn="ctr"/>
            <a:r>
              <a:rPr lang="en-US" sz="5400" b="1" dirty="0">
                <a:solidFill>
                  <a:schemeClr val="bg1"/>
                </a:solidFill>
                <a:latin typeface="Arial" charset="0"/>
                <a:cs typeface="Arial" charset="0"/>
              </a:rPr>
              <a:t>Paper Ballot Table</a:t>
            </a:r>
          </a:p>
        </p:txBody>
      </p:sp>
      <p:sp>
        <p:nvSpPr>
          <p:cNvPr id="17" name="Rectangle 1"/>
          <p:cNvSpPr>
            <a:spLocks noChangeArrowheads="1"/>
          </p:cNvSpPr>
          <p:nvPr/>
        </p:nvSpPr>
        <p:spPr bwMode="auto">
          <a:xfrm>
            <a:off x="254000" y="1620067"/>
            <a:ext cx="12496800" cy="6986528"/>
          </a:xfrm>
          <a:prstGeom prst="rect">
            <a:avLst/>
          </a:prstGeom>
          <a:noFill/>
          <a:ln w="9525">
            <a:noFill/>
            <a:miter lim="800000"/>
            <a:headEnd/>
            <a:tailEnd/>
          </a:ln>
        </p:spPr>
        <p:txBody>
          <a:bodyPr wrap="square">
            <a:spAutoFit/>
          </a:bodyPr>
          <a:lstStyle/>
          <a:p>
            <a:pPr algn="ctr"/>
            <a:r>
              <a:rPr lang="en-US" sz="2800" b="1" u="sng" dirty="0">
                <a:solidFill>
                  <a:schemeClr val="tx1"/>
                </a:solidFill>
                <a:latin typeface="Arial" charset="0"/>
                <a:cs typeface="Arial" charset="0"/>
              </a:rPr>
              <a:t>Paper Ballot Table (Multi-Precinct Polling Locations)</a:t>
            </a:r>
          </a:p>
          <a:p>
            <a:pPr algn="ctr"/>
            <a:r>
              <a:rPr lang="en-US" sz="2800" dirty="0">
                <a:solidFill>
                  <a:schemeClr val="tx1"/>
                </a:solidFill>
                <a:latin typeface="Arial" charset="0"/>
                <a:cs typeface="Arial" charset="0"/>
              </a:rPr>
              <a:t>Thornville Elementary, </a:t>
            </a:r>
            <a:r>
              <a:rPr lang="en-US" sz="2800" dirty="0" err="1">
                <a:solidFill>
                  <a:schemeClr val="tx1"/>
                </a:solidFill>
                <a:latin typeface="Arial" charset="0"/>
                <a:cs typeface="Arial" charset="0"/>
              </a:rPr>
              <a:t>Glenford</a:t>
            </a:r>
            <a:r>
              <a:rPr lang="en-US" sz="2800" dirty="0">
                <a:solidFill>
                  <a:schemeClr val="tx1"/>
                </a:solidFill>
                <a:latin typeface="Arial" charset="0"/>
                <a:cs typeface="Arial" charset="0"/>
              </a:rPr>
              <a:t> Elementary, Holy Trinity School</a:t>
            </a:r>
          </a:p>
          <a:p>
            <a:pPr algn="ctr"/>
            <a:r>
              <a:rPr lang="en-US" sz="2800" dirty="0">
                <a:solidFill>
                  <a:schemeClr val="tx1"/>
                </a:solidFill>
                <a:latin typeface="Arial" charset="0"/>
                <a:cs typeface="Arial" charset="0"/>
              </a:rPr>
              <a:t>Junction City Elementary, New Lexington Middle School, Crooksville Intermediate</a:t>
            </a:r>
            <a:r>
              <a:rPr lang="en-US" sz="2800" dirty="0">
                <a:solidFill>
                  <a:schemeClr val="bg1"/>
                </a:solidFill>
                <a:latin typeface="Arial" charset="0"/>
                <a:cs typeface="Arial" charset="0"/>
              </a:rPr>
              <a:t>!</a:t>
            </a:r>
          </a:p>
          <a:p>
            <a:pPr algn="ctr"/>
            <a:endParaRPr lang="en-US" sz="2800" dirty="0">
              <a:solidFill>
                <a:schemeClr val="bg1"/>
              </a:solidFill>
              <a:latin typeface="Arial" charset="0"/>
              <a:cs typeface="Arial" charset="0"/>
            </a:endParaRPr>
          </a:p>
          <a:p>
            <a:pPr algn="ctr"/>
            <a:r>
              <a:rPr lang="en-US" sz="2800" dirty="0">
                <a:solidFill>
                  <a:schemeClr val="tx1"/>
                </a:solidFill>
                <a:latin typeface="Arial" charset="0"/>
                <a:cs typeface="Arial" charset="0"/>
              </a:rPr>
              <a:t>The paper ballots will be packed in the red bags for each precinct. The paper ballot table worker must get the ballots and bring them to the paper ballot table before the polls open. Be sure to account for the beginning number of ballots received – first thing on election day morning. This gets recorded on the blue reconciliation chart.</a:t>
            </a:r>
          </a:p>
          <a:p>
            <a:pPr algn="ctr"/>
            <a:endParaRPr lang="en-US" sz="2800" dirty="0">
              <a:solidFill>
                <a:schemeClr val="tx1"/>
              </a:solidFill>
              <a:latin typeface="Arial" charset="0"/>
              <a:cs typeface="Arial" charset="0"/>
            </a:endParaRPr>
          </a:p>
          <a:p>
            <a:pPr algn="ctr"/>
            <a:r>
              <a:rPr lang="en-US" sz="2800" dirty="0">
                <a:solidFill>
                  <a:schemeClr val="tx1"/>
                </a:solidFill>
                <a:latin typeface="Arial" charset="0"/>
                <a:cs typeface="Arial" charset="0"/>
              </a:rPr>
              <a:t>If a voter can not be found in the </a:t>
            </a:r>
            <a:r>
              <a:rPr lang="en-US" sz="2800" dirty="0" err="1">
                <a:solidFill>
                  <a:schemeClr val="tx1"/>
                </a:solidFill>
                <a:latin typeface="Arial" charset="0"/>
                <a:cs typeface="Arial" charset="0"/>
              </a:rPr>
              <a:t>pollpad</a:t>
            </a:r>
            <a:r>
              <a:rPr lang="en-US" sz="2800" dirty="0">
                <a:solidFill>
                  <a:schemeClr val="tx1"/>
                </a:solidFill>
                <a:latin typeface="Arial" charset="0"/>
                <a:cs typeface="Arial" charset="0"/>
              </a:rPr>
              <a:t> or if the voter has been flagged as provisional in the </a:t>
            </a:r>
            <a:r>
              <a:rPr lang="en-US" sz="2800" dirty="0" err="1">
                <a:solidFill>
                  <a:schemeClr val="tx1"/>
                </a:solidFill>
                <a:latin typeface="Arial" charset="0"/>
                <a:cs typeface="Arial" charset="0"/>
              </a:rPr>
              <a:t>pollpad</a:t>
            </a:r>
            <a:r>
              <a:rPr lang="en-US" sz="2800" dirty="0">
                <a:solidFill>
                  <a:schemeClr val="tx1"/>
                </a:solidFill>
                <a:latin typeface="Arial" charset="0"/>
                <a:cs typeface="Arial" charset="0"/>
              </a:rPr>
              <a:t>, they have to vote provisional OR if they wish to vote a paper ballot, you must send them to the paper ballot station.</a:t>
            </a:r>
          </a:p>
          <a:p>
            <a:pPr algn="ctr"/>
            <a:endParaRPr lang="en-US" sz="2800" dirty="0">
              <a:solidFill>
                <a:schemeClr val="tx1"/>
              </a:solidFill>
              <a:latin typeface="Arial" charset="0"/>
              <a:cs typeface="Arial" charset="0"/>
            </a:endParaRPr>
          </a:p>
          <a:p>
            <a:pPr algn="ctr"/>
            <a:endParaRPr lang="en-US" sz="2800" dirty="0">
              <a:solidFill>
                <a:srgbClr val="FF0000"/>
              </a:solidFill>
              <a:latin typeface="Arial" charset="0"/>
              <a:cs typeface="Arial" charset="0"/>
            </a:endParaRPr>
          </a:p>
        </p:txBody>
      </p:sp>
    </p:spTree>
    <p:extLst>
      <p:ext uri="{BB962C8B-B14F-4D97-AF65-F5344CB8AC3E}">
        <p14:creationId xmlns:p14="http://schemas.microsoft.com/office/powerpoint/2010/main" val="25817086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29"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5" name="Rectangle 14"/>
            <p:cNvSpPr/>
            <p:nvPr/>
          </p:nvSpPr>
          <p:spPr>
            <a:xfrm>
              <a:off x="0" y="990079"/>
              <a:ext cx="9144000" cy="480082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grpSp>
      <p:sp>
        <p:nvSpPr>
          <p:cNvPr id="176130" name="Rectangle 1"/>
          <p:cNvSpPr>
            <a:spLocks noChangeArrowheads="1"/>
          </p:cNvSpPr>
          <p:nvPr/>
        </p:nvSpPr>
        <p:spPr bwMode="auto">
          <a:xfrm>
            <a:off x="177800" y="276954"/>
            <a:ext cx="12649200" cy="923330"/>
          </a:xfrm>
          <a:prstGeom prst="rect">
            <a:avLst/>
          </a:prstGeom>
          <a:noFill/>
          <a:ln w="9525">
            <a:noFill/>
            <a:miter lim="800000"/>
            <a:headEnd/>
            <a:tailEnd/>
          </a:ln>
        </p:spPr>
        <p:txBody>
          <a:bodyPr wrap="square">
            <a:spAutoFit/>
          </a:bodyPr>
          <a:lstStyle/>
          <a:p>
            <a:pPr algn="ctr"/>
            <a:r>
              <a:rPr lang="en-US" sz="5400" b="1" dirty="0">
                <a:solidFill>
                  <a:schemeClr val="bg1"/>
                </a:solidFill>
                <a:latin typeface="Arial" charset="0"/>
                <a:cs typeface="Arial" charset="0"/>
              </a:rPr>
              <a:t>Paper Ballot Table Continued….</a:t>
            </a:r>
          </a:p>
        </p:txBody>
      </p:sp>
      <p:sp>
        <p:nvSpPr>
          <p:cNvPr id="17" name="Rectangle 1"/>
          <p:cNvSpPr>
            <a:spLocks noChangeArrowheads="1"/>
          </p:cNvSpPr>
          <p:nvPr/>
        </p:nvSpPr>
        <p:spPr bwMode="auto">
          <a:xfrm>
            <a:off x="254000" y="1227931"/>
            <a:ext cx="12496800" cy="6924973"/>
          </a:xfrm>
          <a:prstGeom prst="rect">
            <a:avLst/>
          </a:prstGeom>
          <a:noFill/>
          <a:ln w="9525">
            <a:noFill/>
            <a:miter lim="800000"/>
            <a:headEnd/>
            <a:tailEnd/>
          </a:ln>
        </p:spPr>
        <p:txBody>
          <a:bodyPr wrap="square">
            <a:spAutoFit/>
          </a:bodyPr>
          <a:lstStyle/>
          <a:p>
            <a:pPr algn="ctr"/>
            <a:endParaRPr lang="en-US" sz="2800" dirty="0">
              <a:solidFill>
                <a:srgbClr val="FF0000"/>
              </a:solidFill>
              <a:latin typeface="Arial" charset="0"/>
              <a:cs typeface="Arial" charset="0"/>
            </a:endParaRPr>
          </a:p>
          <a:p>
            <a:pPr algn="ctr"/>
            <a:r>
              <a:rPr lang="en-US" sz="3000" dirty="0">
                <a:solidFill>
                  <a:schemeClr val="tx1"/>
                </a:solidFill>
                <a:latin typeface="Arial" charset="0"/>
                <a:cs typeface="Arial" charset="0"/>
              </a:rPr>
              <a:t>The workers at the Paper Ballot station will have them sign </a:t>
            </a:r>
          </a:p>
          <a:p>
            <a:pPr algn="ctr"/>
            <a:r>
              <a:rPr lang="en-US" sz="3000" dirty="0">
                <a:solidFill>
                  <a:schemeClr val="tx1"/>
                </a:solidFill>
                <a:latin typeface="Arial" charset="0"/>
                <a:cs typeface="Arial" charset="0"/>
              </a:rPr>
              <a:t>the Yellow or Green paper sign-in sheet.</a:t>
            </a:r>
          </a:p>
          <a:p>
            <a:pPr algn="ctr"/>
            <a:endParaRPr lang="en-US" sz="3000" dirty="0">
              <a:solidFill>
                <a:schemeClr val="tx1"/>
              </a:solidFill>
              <a:latin typeface="Arial" charset="0"/>
              <a:cs typeface="Arial" charset="0"/>
            </a:endParaRPr>
          </a:p>
          <a:p>
            <a:pPr algn="ctr"/>
            <a:r>
              <a:rPr lang="en-US" sz="3000" dirty="0">
                <a:solidFill>
                  <a:schemeClr val="tx1"/>
                </a:solidFill>
                <a:latin typeface="Arial" charset="0"/>
                <a:cs typeface="Arial" charset="0"/>
              </a:rPr>
              <a:t>The paper ballot table worker will collect the voted Provisional Ballots, check that all of the information is on the envelope and place it in the gray ballot box.</a:t>
            </a:r>
          </a:p>
          <a:p>
            <a:pPr algn="ctr"/>
            <a:endParaRPr lang="en-US" sz="3000" dirty="0">
              <a:solidFill>
                <a:schemeClr val="tx1"/>
              </a:solidFill>
              <a:latin typeface="Arial" charset="0"/>
              <a:cs typeface="Arial" charset="0"/>
            </a:endParaRPr>
          </a:p>
          <a:p>
            <a:pPr algn="ctr"/>
            <a:r>
              <a:rPr lang="en-US" sz="3000" dirty="0">
                <a:solidFill>
                  <a:schemeClr val="tx1"/>
                </a:solidFill>
                <a:latin typeface="Arial" charset="0"/>
                <a:cs typeface="Arial" charset="0"/>
              </a:rPr>
              <a:t>If the voter has requested a regular paper ballot, the voter should put the voted ballot into the ballot box once they have voted the ballot.</a:t>
            </a:r>
          </a:p>
          <a:p>
            <a:pPr algn="ctr"/>
            <a:endParaRPr lang="en-US" sz="3000" dirty="0">
              <a:solidFill>
                <a:schemeClr val="tx1"/>
              </a:solidFill>
              <a:latin typeface="Arial" charset="0"/>
              <a:cs typeface="Arial" charset="0"/>
            </a:endParaRPr>
          </a:p>
          <a:p>
            <a:pPr algn="ctr"/>
            <a:r>
              <a:rPr lang="en-US" sz="3000" dirty="0">
                <a:solidFill>
                  <a:schemeClr val="tx1"/>
                </a:solidFill>
                <a:latin typeface="Arial" charset="0"/>
                <a:cs typeface="Arial" charset="0"/>
              </a:rPr>
              <a:t>If the voter is voting curbside, two workers </a:t>
            </a:r>
            <a:r>
              <a:rPr lang="en-US" sz="3000" u="sng" dirty="0">
                <a:solidFill>
                  <a:schemeClr val="tx1"/>
                </a:solidFill>
                <a:latin typeface="Arial" charset="0"/>
                <a:cs typeface="Arial" charset="0"/>
              </a:rPr>
              <a:t>of opposite parties</a:t>
            </a:r>
            <a:r>
              <a:rPr lang="en-US" sz="3000" dirty="0">
                <a:solidFill>
                  <a:schemeClr val="tx1"/>
                </a:solidFill>
                <a:latin typeface="Arial" charset="0"/>
                <a:cs typeface="Arial" charset="0"/>
              </a:rPr>
              <a:t> must process them.</a:t>
            </a:r>
          </a:p>
          <a:p>
            <a:pPr algn="ctr"/>
            <a:endParaRPr lang="en-US" sz="2800" dirty="0">
              <a:solidFill>
                <a:schemeClr val="tx1"/>
              </a:solidFill>
              <a:latin typeface="Arial" charset="0"/>
              <a:cs typeface="Arial" charset="0"/>
            </a:endParaRPr>
          </a:p>
          <a:p>
            <a:pPr algn="ctr"/>
            <a:endParaRPr lang="en-US" sz="2800" dirty="0">
              <a:solidFill>
                <a:srgbClr val="FF0000"/>
              </a:solidFill>
              <a:latin typeface="Arial" charset="0"/>
              <a:cs typeface="Arial" charset="0"/>
            </a:endParaRPr>
          </a:p>
        </p:txBody>
      </p:sp>
    </p:spTree>
    <p:extLst>
      <p:ext uri="{BB962C8B-B14F-4D97-AF65-F5344CB8AC3E}">
        <p14:creationId xmlns:p14="http://schemas.microsoft.com/office/powerpoint/2010/main" val="42396537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7" name="Title 1"/>
          <p:cNvSpPr>
            <a:spLocks noGrp="1"/>
          </p:cNvSpPr>
          <p:nvPr>
            <p:ph type="title"/>
          </p:nvPr>
        </p:nvSpPr>
        <p:spPr>
          <a:xfrm>
            <a:off x="939800" y="1657320"/>
            <a:ext cx="11201400" cy="2186783"/>
          </a:xfrm>
        </p:spPr>
        <p:txBody>
          <a:bodyPr/>
          <a:lstStyle/>
          <a:p>
            <a:r>
              <a:rPr lang="en-US" sz="4200" dirty="0">
                <a:latin typeface="Arial" panose="020B0604020202020204" pitchFamily="34" charset="0"/>
                <a:cs typeface="Arial" panose="020B0604020202020204" pitchFamily="34" charset="0"/>
              </a:rPr>
              <a:t>Be sure to record the Provisional voters on the </a:t>
            </a:r>
            <a:r>
              <a:rPr lang="en-US" sz="4200" u="sng" dirty="0">
                <a:latin typeface="Arial" panose="020B0604020202020204" pitchFamily="34" charset="0"/>
                <a:cs typeface="Arial" panose="020B0604020202020204" pitchFamily="34" charset="0"/>
              </a:rPr>
              <a:t>yellow</a:t>
            </a:r>
            <a:r>
              <a:rPr lang="en-US" sz="4200" dirty="0">
                <a:latin typeface="Arial" panose="020B0604020202020204" pitchFamily="34" charset="0"/>
                <a:cs typeface="Arial" panose="020B0604020202020204" pitchFamily="34" charset="0"/>
              </a:rPr>
              <a:t> provisional ballot sheet provided.</a:t>
            </a:r>
          </a:p>
        </p:txBody>
      </p:sp>
      <p:sp>
        <p:nvSpPr>
          <p:cNvPr id="19" name="Rectangle 18"/>
          <p:cNvSpPr/>
          <p:nvPr/>
        </p:nvSpPr>
        <p:spPr>
          <a:xfrm>
            <a:off x="939800" y="4262675"/>
            <a:ext cx="11658600" cy="2677656"/>
          </a:xfrm>
          <a:prstGeom prst="rect">
            <a:avLst/>
          </a:prstGeom>
        </p:spPr>
        <p:txBody>
          <a:bodyPr wrap="square">
            <a:spAutoFit/>
          </a:bodyPr>
          <a:lstStyle/>
          <a:p>
            <a:pPr algn="ctr"/>
            <a:r>
              <a:rPr lang="en-US" dirty="0">
                <a:solidFill>
                  <a:schemeClr val="tx1"/>
                </a:solidFill>
                <a:latin typeface="Arial" panose="020B0604020202020204" pitchFamily="34" charset="0"/>
                <a:cs typeface="Arial" panose="020B0604020202020204" pitchFamily="34" charset="0"/>
              </a:rPr>
              <a:t>Be sure to record any voters who request a Paper Ballot, including 17 year </a:t>
            </a:r>
            <a:r>
              <a:rPr lang="en-US" dirty="0" err="1">
                <a:solidFill>
                  <a:schemeClr val="tx1"/>
                </a:solidFill>
                <a:latin typeface="Arial" panose="020B0604020202020204" pitchFamily="34" charset="0"/>
                <a:cs typeface="Arial" panose="020B0604020202020204" pitchFamily="34" charset="0"/>
              </a:rPr>
              <a:t>olds</a:t>
            </a:r>
            <a:r>
              <a:rPr lang="en-US" dirty="0">
                <a:solidFill>
                  <a:schemeClr val="tx1"/>
                </a:solidFill>
                <a:latin typeface="Arial" panose="020B0604020202020204" pitchFamily="34" charset="0"/>
                <a:cs typeface="Arial" panose="020B0604020202020204" pitchFamily="34" charset="0"/>
              </a:rPr>
              <a:t> and those voting Curbside, on the </a:t>
            </a:r>
            <a:r>
              <a:rPr lang="en-US" u="sng" dirty="0">
                <a:solidFill>
                  <a:schemeClr val="tx1"/>
                </a:solidFill>
                <a:latin typeface="Arial" panose="020B0604020202020204" pitchFamily="34" charset="0"/>
                <a:cs typeface="Arial" panose="020B0604020202020204" pitchFamily="34" charset="0"/>
              </a:rPr>
              <a:t>green</a:t>
            </a:r>
            <a:r>
              <a:rPr lang="en-US" dirty="0">
                <a:solidFill>
                  <a:schemeClr val="tx1"/>
                </a:solidFill>
                <a:latin typeface="Arial" panose="020B0604020202020204" pitchFamily="34" charset="0"/>
                <a:cs typeface="Arial" panose="020B0604020202020204" pitchFamily="34" charset="0"/>
              </a:rPr>
              <a:t> Paper Ballot sheet provided. </a:t>
            </a:r>
            <a:endParaRPr lang="en-US" dirty="0">
              <a:solidFill>
                <a:schemeClr val="tx1"/>
              </a:solidFill>
            </a:endParaRPr>
          </a:p>
        </p:txBody>
      </p:sp>
      <p:sp>
        <p:nvSpPr>
          <p:cNvPr id="20" name="Rectangle 1"/>
          <p:cNvSpPr>
            <a:spLocks noChangeArrowheads="1"/>
          </p:cNvSpPr>
          <p:nvPr/>
        </p:nvSpPr>
        <p:spPr bwMode="auto">
          <a:xfrm>
            <a:off x="254000" y="227453"/>
            <a:ext cx="12496800" cy="923330"/>
          </a:xfrm>
          <a:prstGeom prst="rect">
            <a:avLst/>
          </a:prstGeom>
          <a:noFill/>
          <a:ln w="9525">
            <a:noFill/>
            <a:miter lim="800000"/>
            <a:headEnd/>
            <a:tailEnd/>
          </a:ln>
        </p:spPr>
        <p:txBody>
          <a:bodyPr wrap="square">
            <a:spAutoFit/>
          </a:bodyPr>
          <a:lstStyle/>
          <a:p>
            <a:pPr algn="ctr"/>
            <a:r>
              <a:rPr lang="en-US" sz="5400" b="1" dirty="0">
                <a:solidFill>
                  <a:schemeClr val="bg1"/>
                </a:solidFill>
                <a:latin typeface="Arial" charset="0"/>
                <a:cs typeface="Arial" charset="0"/>
              </a:rPr>
              <a:t>Paper Ballot Table Continued….</a:t>
            </a:r>
          </a:p>
        </p:txBody>
      </p:sp>
    </p:spTree>
    <p:extLst>
      <p:ext uri="{BB962C8B-B14F-4D97-AF65-F5344CB8AC3E}">
        <p14:creationId xmlns:p14="http://schemas.microsoft.com/office/powerpoint/2010/main" val="24160563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1" name="Title 1"/>
          <p:cNvSpPr>
            <a:spLocks noGrp="1"/>
          </p:cNvSpPr>
          <p:nvPr>
            <p:ph type="title"/>
          </p:nvPr>
        </p:nvSpPr>
        <p:spPr>
          <a:xfrm>
            <a:off x="163964" y="234330"/>
            <a:ext cx="12649200" cy="914400"/>
          </a:xfrm>
        </p:spPr>
        <p:txBody>
          <a:bodyPr/>
          <a:lstStyle/>
          <a:p>
            <a:r>
              <a:rPr lang="en-US" sz="5400" b="1" dirty="0">
                <a:solidFill>
                  <a:schemeClr val="accent3"/>
                </a:solidFill>
                <a:latin typeface="Arial" charset="0"/>
                <a:cs typeface="Arial" charset="0"/>
              </a:rPr>
              <a:t>Contacting the Board On Election Day</a:t>
            </a:r>
          </a:p>
        </p:txBody>
      </p:sp>
      <p:sp>
        <p:nvSpPr>
          <p:cNvPr id="17" name="Content Placeholder 2"/>
          <p:cNvSpPr>
            <a:spLocks noGrp="1"/>
          </p:cNvSpPr>
          <p:nvPr>
            <p:ph idx="1"/>
          </p:nvPr>
        </p:nvSpPr>
        <p:spPr>
          <a:xfrm>
            <a:off x="254430" y="1408112"/>
            <a:ext cx="12573000" cy="8116888"/>
          </a:xfrm>
        </p:spPr>
        <p:txBody>
          <a:bodyPr/>
          <a:lstStyle/>
          <a:p>
            <a:pPr marL="400050" lvl="1" indent="0" algn="l">
              <a:defRPr/>
            </a:pPr>
            <a:r>
              <a:rPr lang="en-US" sz="2800" b="1" dirty="0">
                <a:latin typeface="Arial" panose="020B0604020202020204" pitchFamily="34" charset="0"/>
                <a:cs typeface="Arial" panose="020B0604020202020204" pitchFamily="34" charset="0"/>
                <a:sym typeface="Gill Sans" charset="0"/>
              </a:rPr>
              <a:t>Contact numbers are located on the label on the front of your Flipbook.</a:t>
            </a:r>
          </a:p>
          <a:p>
            <a:pPr marL="400050" lvl="1" indent="0" algn="l">
              <a:defRPr/>
            </a:pPr>
            <a:r>
              <a:rPr lang="en-US" sz="2800" dirty="0">
                <a:latin typeface="Arial" panose="020B0604020202020204" pitchFamily="34" charset="0"/>
                <a:cs typeface="Arial" panose="020B0604020202020204" pitchFamily="34" charset="0"/>
                <a:sym typeface="Gill Sans" charset="0"/>
              </a:rPr>
              <a:t>	  Call 740-605-0803 and speak to </a:t>
            </a:r>
            <a:r>
              <a:rPr lang="en-US" sz="2800" u="sng" dirty="0">
                <a:latin typeface="Arial" panose="020B0604020202020204" pitchFamily="34" charset="0"/>
                <a:cs typeface="Arial" panose="020B0604020202020204" pitchFamily="34" charset="0"/>
                <a:sym typeface="Gill Sans" charset="0"/>
              </a:rPr>
              <a:t>John</a:t>
            </a:r>
            <a:r>
              <a:rPr lang="en-US" sz="2800" dirty="0">
                <a:latin typeface="Arial" panose="020B0604020202020204" pitchFamily="34" charset="0"/>
                <a:cs typeface="Arial" panose="020B0604020202020204" pitchFamily="34" charset="0"/>
                <a:sym typeface="Gill Sans" charset="0"/>
              </a:rPr>
              <a:t> if:</a:t>
            </a:r>
          </a:p>
          <a:p>
            <a:pPr marL="1828800" lvl="3" indent="-571500" algn="l">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Technical questions</a:t>
            </a:r>
          </a:p>
          <a:p>
            <a:pPr marL="1828800" lvl="3" indent="-571500" algn="l">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Equipment malfunction</a:t>
            </a:r>
          </a:p>
          <a:p>
            <a:pPr marL="1257300" lvl="3" indent="0" algn="l">
              <a:defRPr/>
            </a:pPr>
            <a:r>
              <a:rPr lang="en-US" sz="2800" dirty="0">
                <a:latin typeface="Arial" panose="020B0604020202020204" pitchFamily="34" charset="0"/>
                <a:cs typeface="Arial" panose="020B0604020202020204" pitchFamily="34" charset="0"/>
                <a:sym typeface="Gill Sans" charset="0"/>
              </a:rPr>
              <a:t>Call 740-342-2134 and speak to </a:t>
            </a:r>
            <a:r>
              <a:rPr lang="en-US" sz="2800" u="sng" dirty="0">
                <a:latin typeface="Arial" panose="020B0604020202020204" pitchFamily="34" charset="0"/>
                <a:cs typeface="Arial" panose="020B0604020202020204" pitchFamily="34" charset="0"/>
                <a:sym typeface="Gill Sans" charset="0"/>
              </a:rPr>
              <a:t>Jamie or Dee </a:t>
            </a:r>
            <a:r>
              <a:rPr lang="en-US" sz="2800" dirty="0">
                <a:latin typeface="Arial" panose="020B0604020202020204" pitchFamily="34" charset="0"/>
                <a:cs typeface="Arial" panose="020B0604020202020204" pitchFamily="34" charset="0"/>
                <a:sym typeface="Gill Sans" charset="0"/>
              </a:rPr>
              <a:t>if: </a:t>
            </a:r>
          </a:p>
          <a:p>
            <a:pPr marL="1828800" lvl="3" indent="-571500" algn="l">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Missing any supplies</a:t>
            </a:r>
          </a:p>
          <a:p>
            <a:pPr marL="1828800" lvl="3" indent="-571500" algn="l">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Insufficient supply quantities throughout the day</a:t>
            </a:r>
          </a:p>
          <a:p>
            <a:pPr marL="1828800" lvl="3" indent="-571500" algn="l">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Ballot shortages</a:t>
            </a:r>
          </a:p>
          <a:p>
            <a:pPr marL="1828800" lvl="3" indent="-571500" algn="l">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PEO emergency or lack of workers</a:t>
            </a:r>
          </a:p>
          <a:p>
            <a:pPr marL="1257300" lvl="3" indent="0" algn="l">
              <a:defRPr/>
            </a:pPr>
            <a:endParaRPr lang="en-US" sz="2800" dirty="0">
              <a:latin typeface="Arial" panose="020B0604020202020204" pitchFamily="34" charset="0"/>
              <a:cs typeface="Arial" panose="020B0604020202020204" pitchFamily="34" charset="0"/>
              <a:sym typeface="Gill Sans" charset="0"/>
            </a:endParaRPr>
          </a:p>
          <a:p>
            <a:pPr algn="l"/>
            <a:r>
              <a:rPr lang="en-US" sz="3000" b="1" dirty="0">
                <a:latin typeface="Arial" panose="020B0604020202020204" pitchFamily="34" charset="0"/>
                <a:cs typeface="Arial" panose="020B0604020202020204" pitchFamily="34" charset="0"/>
              </a:rPr>
              <a:t>   If we need to reach a PEO on Election Day</a:t>
            </a:r>
          </a:p>
          <a:p>
            <a:pPr algn="l"/>
            <a:r>
              <a:rPr lang="en-US" sz="2800" dirty="0">
                <a:latin typeface="Arial" panose="020B0604020202020204" pitchFamily="34" charset="0"/>
                <a:cs typeface="Arial" panose="020B0604020202020204" pitchFamily="34" charset="0"/>
              </a:rPr>
              <a:t>          We will contact you via:</a:t>
            </a:r>
          </a:p>
          <a:p>
            <a:pPr marL="971550" lvl="1" indent="-571500" algn="l">
              <a:buFont typeface="Arial" charset="0"/>
              <a:buChar char="•"/>
            </a:pPr>
            <a:r>
              <a:rPr lang="en-US" sz="2800" dirty="0">
                <a:latin typeface="Arial" panose="020B0604020202020204" pitchFamily="34" charset="0"/>
                <a:cs typeface="Arial" panose="020B0604020202020204" pitchFamily="34" charset="0"/>
              </a:rPr>
              <a:t>Your cell phone if you have one on file with our office</a:t>
            </a:r>
          </a:p>
          <a:p>
            <a:pPr marL="971550" lvl="1" indent="-571500" algn="l">
              <a:buFont typeface="Arial" charset="0"/>
              <a:buChar char="•"/>
            </a:pPr>
            <a:r>
              <a:rPr lang="en-US" sz="2800" dirty="0">
                <a:latin typeface="Arial" panose="020B0604020202020204" pitchFamily="34" charset="0"/>
                <a:cs typeface="Arial" panose="020B0604020202020204" pitchFamily="34" charset="0"/>
              </a:rPr>
              <a:t>The Rover assigned to your location</a:t>
            </a:r>
          </a:p>
          <a:p>
            <a:pPr marL="971550" lvl="1" indent="-571500" algn="l">
              <a:buFont typeface="Arial" charset="0"/>
              <a:buChar char="•"/>
            </a:pPr>
            <a:r>
              <a:rPr lang="en-US" sz="2800" dirty="0">
                <a:latin typeface="Arial" panose="020B0604020202020204" pitchFamily="34" charset="0"/>
                <a:cs typeface="Arial" panose="020B0604020202020204" pitchFamily="34" charset="0"/>
              </a:rPr>
              <a:t>The Polling Location contact</a:t>
            </a:r>
          </a:p>
          <a:p>
            <a:pPr marL="971550" lvl="1" indent="-571500" algn="l">
              <a:buFont typeface="Arial" panose="020B0604020202020204" pitchFamily="34" charset="0"/>
              <a:buChar char="•"/>
              <a:defRPr/>
            </a:pPr>
            <a:endParaRPr lang="en-US" dirty="0">
              <a:sym typeface="Gill Sans" charset="0"/>
            </a:endParaRPr>
          </a:p>
          <a:p>
            <a:pPr marL="400050" lvl="1" indent="0" algn="l">
              <a:defRPr/>
            </a:pPr>
            <a:r>
              <a:rPr lang="en-US" dirty="0">
                <a:sym typeface="Gill Sans" charset="0"/>
              </a:rPr>
              <a:t>	</a:t>
            </a:r>
          </a:p>
        </p:txBody>
      </p:sp>
    </p:spTree>
    <p:extLst>
      <p:ext uri="{BB962C8B-B14F-4D97-AF65-F5344CB8AC3E}">
        <p14:creationId xmlns:p14="http://schemas.microsoft.com/office/powerpoint/2010/main" val="673871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35950"/>
            <a:ext cx="13004800" cy="1517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4" name="Rectangle 3"/>
          <p:cNvSpPr/>
          <p:nvPr/>
        </p:nvSpPr>
        <p:spPr>
          <a:xfrm>
            <a:off x="0" y="0"/>
            <a:ext cx="13004800" cy="1408113"/>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7" name="5-Point Star 6"/>
          <p:cNvSpPr/>
          <p:nvPr/>
        </p:nvSpPr>
        <p:spPr>
          <a:xfrm>
            <a:off x="433388" y="8128000"/>
            <a:ext cx="1300162" cy="1300163"/>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8" name="5-Point Star 7"/>
          <p:cNvSpPr/>
          <p:nvPr/>
        </p:nvSpPr>
        <p:spPr>
          <a:xfrm>
            <a:off x="4225925" y="8453438"/>
            <a:ext cx="868363" cy="86677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9" name="5-Point Star 8"/>
          <p:cNvSpPr/>
          <p:nvPr/>
        </p:nvSpPr>
        <p:spPr>
          <a:xfrm>
            <a:off x="3033713" y="8669338"/>
            <a:ext cx="1192212" cy="976312"/>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1" name="5-Point Star 10"/>
          <p:cNvSpPr/>
          <p:nvPr/>
        </p:nvSpPr>
        <p:spPr>
          <a:xfrm>
            <a:off x="10512425" y="8345488"/>
            <a:ext cx="1192213" cy="1082675"/>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5" name="Rectangle 4"/>
          <p:cNvSpPr/>
          <p:nvPr/>
        </p:nvSpPr>
        <p:spPr>
          <a:xfrm>
            <a:off x="0" y="1408113"/>
            <a:ext cx="13004800" cy="68278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0" name="5-Point Star 9"/>
          <p:cNvSpPr/>
          <p:nvPr/>
        </p:nvSpPr>
        <p:spPr>
          <a:xfrm>
            <a:off x="6719888" y="7586663"/>
            <a:ext cx="2166937" cy="205898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5" name="TextBox 14"/>
          <p:cNvSpPr txBox="1"/>
          <p:nvPr/>
        </p:nvSpPr>
        <p:spPr>
          <a:xfrm>
            <a:off x="0" y="255085"/>
            <a:ext cx="13004800" cy="962313"/>
          </a:xfrm>
          <a:prstGeom prst="rect">
            <a:avLst/>
          </a:prstGeom>
          <a:noFill/>
        </p:spPr>
        <p:txBody>
          <a:bodyPr lIns="130046" tIns="65023" rIns="130046" bIns="65023">
            <a:spAutoFit/>
          </a:bodyPr>
          <a:lstStyle/>
          <a:p>
            <a:pPr algn="ctr">
              <a:defRPr/>
            </a:pPr>
            <a:r>
              <a:rPr lang="en-US" sz="5400" b="1" dirty="0">
                <a:solidFill>
                  <a:schemeClr val="bg1">
                    <a:lumMod val="95000"/>
                  </a:schemeClr>
                </a:solidFill>
                <a:latin typeface="Arial" panose="020B0604020202020204" pitchFamily="34" charset="0"/>
                <a:cs typeface="Arial" panose="020B0604020202020204" pitchFamily="34" charset="0"/>
                <a:sym typeface="Gill Sans" charset="0"/>
              </a:rPr>
              <a:t>Supplies</a:t>
            </a:r>
          </a:p>
        </p:txBody>
      </p:sp>
      <p:sp>
        <p:nvSpPr>
          <p:cNvPr id="17" name="TextBox 16"/>
          <p:cNvSpPr txBox="1"/>
          <p:nvPr/>
        </p:nvSpPr>
        <p:spPr>
          <a:xfrm>
            <a:off x="139700" y="1365288"/>
            <a:ext cx="12725400" cy="7364065"/>
          </a:xfrm>
          <a:prstGeom prst="rect">
            <a:avLst/>
          </a:prstGeom>
          <a:noFill/>
        </p:spPr>
        <p:txBody>
          <a:bodyPr wrap="square" lIns="130046" tIns="65023" rIns="130046" bIns="65023">
            <a:spAutoFit/>
          </a:bodyPr>
          <a:lstStyle/>
          <a:p>
            <a:pPr algn="ctr">
              <a:defRPr/>
            </a:pPr>
            <a:r>
              <a:rPr lang="en-US" sz="3400" b="1" dirty="0">
                <a:solidFill>
                  <a:schemeClr val="tx1"/>
                </a:solidFill>
                <a:latin typeface="Arial" panose="020B0604020202020204" pitchFamily="34" charset="0"/>
                <a:cs typeface="Arial" panose="020B0604020202020204" pitchFamily="34" charset="0"/>
                <a:sym typeface="Gill Sans" charset="0"/>
              </a:rPr>
              <a:t>After the polling location is set-up, </a:t>
            </a:r>
          </a:p>
          <a:p>
            <a:pPr algn="ctr">
              <a:defRPr/>
            </a:pPr>
            <a:r>
              <a:rPr lang="en-US" sz="3400" b="1" dirty="0">
                <a:solidFill>
                  <a:schemeClr val="tx1"/>
                </a:solidFill>
                <a:latin typeface="Arial" panose="020B0604020202020204" pitchFamily="34" charset="0"/>
                <a:cs typeface="Arial" panose="020B0604020202020204" pitchFamily="34" charset="0"/>
                <a:sym typeface="Gill Sans" charset="0"/>
              </a:rPr>
              <a:t>make yourself familiar with your materials. </a:t>
            </a:r>
          </a:p>
          <a:p>
            <a:pPr algn="ctr">
              <a:defRPr/>
            </a:pPr>
            <a:endParaRPr lang="en-US" sz="3400" dirty="0">
              <a:solidFill>
                <a:schemeClr val="tx1"/>
              </a:solidFill>
              <a:latin typeface="Arial" panose="020B0604020202020204" pitchFamily="34" charset="0"/>
              <a:cs typeface="Arial" panose="020B0604020202020204" pitchFamily="34" charset="0"/>
              <a:sym typeface="Gill Sans" charset="0"/>
            </a:endParaRPr>
          </a:p>
          <a:p>
            <a:pPr marL="487672" indent="-487672">
              <a:buFont typeface="+mj-lt"/>
              <a:buAutoNum type="arabicPeriod"/>
              <a:defRPr/>
            </a:pPr>
            <a:r>
              <a:rPr lang="en-US" sz="3400" dirty="0">
                <a:solidFill>
                  <a:schemeClr val="tx1"/>
                </a:solidFill>
                <a:latin typeface="Arial" panose="020B0604020202020204" pitchFamily="34" charset="0"/>
                <a:cs typeface="Arial" panose="020B0604020202020204" pitchFamily="34" charset="0"/>
                <a:sym typeface="Gill Sans" charset="0"/>
              </a:rPr>
              <a:t>Any forms that are filled out by voters should be put in the red bag.</a:t>
            </a:r>
          </a:p>
          <a:p>
            <a:pPr>
              <a:defRPr/>
            </a:pPr>
            <a:endParaRPr lang="en-US" sz="3400" dirty="0">
              <a:solidFill>
                <a:schemeClr val="tx1"/>
              </a:solidFill>
              <a:latin typeface="Arial" panose="020B0604020202020204" pitchFamily="34" charset="0"/>
              <a:cs typeface="Arial" panose="020B0604020202020204" pitchFamily="34" charset="0"/>
              <a:sym typeface="Gill Sans" charset="0"/>
            </a:endParaRPr>
          </a:p>
          <a:p>
            <a:pPr marL="487672" indent="-487672">
              <a:buFont typeface="+mj-lt"/>
              <a:buAutoNum type="arabicPeriod"/>
              <a:defRPr/>
            </a:pPr>
            <a:r>
              <a:rPr lang="en-US" sz="3400" dirty="0">
                <a:solidFill>
                  <a:schemeClr val="tx1"/>
                </a:solidFill>
                <a:latin typeface="Arial" panose="020B0604020202020204" pitchFamily="34" charset="0"/>
                <a:cs typeface="Arial" panose="020B0604020202020204" pitchFamily="34" charset="0"/>
                <a:sym typeface="Gill Sans" charset="0"/>
              </a:rPr>
              <a:t>Any notes that need to be made throughout the day should be made on the note paper provided and put in the </a:t>
            </a:r>
            <a:r>
              <a:rPr lang="en-US" sz="3400" u="sng" dirty="0">
                <a:solidFill>
                  <a:schemeClr val="tx1"/>
                </a:solidFill>
                <a:latin typeface="Arial" panose="020B0604020202020204" pitchFamily="34" charset="0"/>
                <a:cs typeface="Arial" panose="020B0604020202020204" pitchFamily="34" charset="0"/>
                <a:sym typeface="Gill Sans" charset="0"/>
              </a:rPr>
              <a:t>Notes Envelope:</a:t>
            </a:r>
          </a:p>
          <a:p>
            <a:pPr marL="1859272" lvl="3" indent="-487672">
              <a:buFont typeface="+mj-lt"/>
              <a:buAutoNum type="arabicPeriod"/>
              <a:defRPr/>
            </a:pPr>
            <a:r>
              <a:rPr lang="en-US" sz="3400" dirty="0">
                <a:solidFill>
                  <a:schemeClr val="tx1"/>
                </a:solidFill>
                <a:latin typeface="Arial" panose="020B0604020202020204" pitchFamily="34" charset="0"/>
                <a:cs typeface="Arial" panose="020B0604020202020204" pitchFamily="34" charset="0"/>
                <a:sym typeface="Gill Sans" charset="0"/>
              </a:rPr>
              <a:t>Detailed issues with the machines</a:t>
            </a:r>
          </a:p>
          <a:p>
            <a:pPr marL="1859272" lvl="3" indent="-487672">
              <a:buFont typeface="+mj-lt"/>
              <a:buAutoNum type="arabicPeriod"/>
              <a:defRPr/>
            </a:pPr>
            <a:r>
              <a:rPr lang="en-US" sz="3400" dirty="0">
                <a:solidFill>
                  <a:schemeClr val="tx1"/>
                </a:solidFill>
                <a:latin typeface="Arial" panose="020B0604020202020204" pitchFamily="34" charset="0"/>
                <a:cs typeface="Arial" panose="020B0604020202020204" pitchFamily="34" charset="0"/>
                <a:sym typeface="Gill Sans" charset="0"/>
              </a:rPr>
              <a:t>Detailed notes about provisional voters</a:t>
            </a:r>
          </a:p>
          <a:p>
            <a:pPr marL="1859272" lvl="3" indent="-487672">
              <a:buFont typeface="+mj-lt"/>
              <a:buAutoNum type="arabicPeriod"/>
              <a:defRPr/>
            </a:pPr>
            <a:r>
              <a:rPr lang="en-US" sz="3400" dirty="0">
                <a:solidFill>
                  <a:schemeClr val="tx1"/>
                </a:solidFill>
                <a:latin typeface="Arial" panose="020B0604020202020204" pitchFamily="34" charset="0"/>
                <a:cs typeface="Arial" panose="020B0604020202020204" pitchFamily="34" charset="0"/>
                <a:sym typeface="Gill Sans" charset="0"/>
              </a:rPr>
              <a:t>Detailed notes about voters who sign in but do not vote (for our reconciliation purposes) </a:t>
            </a:r>
          </a:p>
          <a:p>
            <a:pPr marL="487672" indent="-487672">
              <a:buFont typeface="+mj-lt"/>
              <a:buAutoNum type="arabicPeriod"/>
              <a:defRPr/>
            </a:pPr>
            <a:endParaRPr lang="en-US" sz="2800" dirty="0">
              <a:solidFill>
                <a:srgbClr val="00B050"/>
              </a:solidFill>
              <a:latin typeface="Times New Roman" pitchFamily="18" charset="0"/>
              <a:cs typeface="Times New Roman" pitchFamily="18" charset="0"/>
              <a:sym typeface="Gill Sans" charset="0"/>
            </a:endParaRPr>
          </a:p>
        </p:txBody>
      </p:sp>
    </p:spTree>
    <p:extLst>
      <p:ext uri="{BB962C8B-B14F-4D97-AF65-F5344CB8AC3E}">
        <p14:creationId xmlns:p14="http://schemas.microsoft.com/office/powerpoint/2010/main" val="29352996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12891" y="-1292"/>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3" name="Rectangle 2"/>
          <p:cNvSpPr/>
          <p:nvPr/>
        </p:nvSpPr>
        <p:spPr>
          <a:xfrm>
            <a:off x="4194553" y="300993"/>
            <a:ext cx="4390689" cy="923330"/>
          </a:xfrm>
          <a:prstGeom prst="rect">
            <a:avLst/>
          </a:prstGeom>
        </p:spPr>
        <p:txBody>
          <a:bodyPr wrap="none">
            <a:spAutoFit/>
          </a:bodyPr>
          <a:lstStyle/>
          <a:p>
            <a:r>
              <a:rPr lang="en-US" sz="5400" b="1" dirty="0">
                <a:solidFill>
                  <a:schemeClr val="accent3"/>
                </a:solidFill>
                <a:latin typeface="Arial" panose="020B0604020202020204" pitchFamily="34" charset="0"/>
                <a:cs typeface="Arial" panose="020B0604020202020204" pitchFamily="34" charset="0"/>
              </a:rPr>
              <a:t>Tamper Tape</a:t>
            </a:r>
            <a:endParaRPr lang="en-US" sz="5400" dirty="0">
              <a:solidFill>
                <a:schemeClr val="accent3"/>
              </a:solidFill>
            </a:endParaRPr>
          </a:p>
        </p:txBody>
      </p:sp>
      <p:pic>
        <p:nvPicPr>
          <p:cNvPr id="1027" name="Picture 3" descr="7bc968ca-5370-45e1-9219-bec5d3e4a9cf@namprd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267158" y="4814392"/>
            <a:ext cx="4318084" cy="32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244600" y="1771815"/>
            <a:ext cx="10363200" cy="3170099"/>
          </a:xfrm>
          <a:prstGeom prst="rect">
            <a:avLst/>
          </a:prstGeom>
          <a:noFill/>
        </p:spPr>
        <p:txBody>
          <a:bodyPr wrap="square" rtlCol="0">
            <a:spAutoFit/>
          </a:bodyPr>
          <a:lstStyle/>
          <a:p>
            <a:pPr algn="ctr"/>
            <a:r>
              <a:rPr lang="en-US" sz="2000" b="1" dirty="0">
                <a:solidFill>
                  <a:schemeClr val="tx1"/>
                </a:solidFill>
              </a:rPr>
              <a:t> Security Tamper Tape – for paper rolls only!</a:t>
            </a:r>
          </a:p>
          <a:p>
            <a:pPr algn="ctr"/>
            <a:endParaRPr lang="en-US" sz="1800" dirty="0">
              <a:solidFill>
                <a:schemeClr val="tx1"/>
              </a:solidFill>
            </a:endParaRPr>
          </a:p>
          <a:p>
            <a:pPr algn="ctr"/>
            <a:r>
              <a:rPr lang="en-US" sz="1800" dirty="0">
                <a:solidFill>
                  <a:schemeClr val="tx1"/>
                </a:solidFill>
              </a:rPr>
              <a:t>This will be used if you use more than one roll of paper in the voting machine printer. </a:t>
            </a:r>
          </a:p>
          <a:p>
            <a:pPr algn="ctr"/>
            <a:r>
              <a:rPr lang="en-US" sz="1800" dirty="0">
                <a:solidFill>
                  <a:schemeClr val="tx1"/>
                </a:solidFill>
              </a:rPr>
              <a:t>You will remove the full roll, put this tamper tape at the end of the roll, </a:t>
            </a:r>
          </a:p>
          <a:p>
            <a:pPr algn="ctr"/>
            <a:r>
              <a:rPr lang="en-US" sz="1800" dirty="0">
                <a:solidFill>
                  <a:schemeClr val="tx1"/>
                </a:solidFill>
              </a:rPr>
              <a:t>and insert a new roll into the printer.</a:t>
            </a:r>
          </a:p>
          <a:p>
            <a:pPr algn="ctr"/>
            <a:endParaRPr lang="en-US" sz="1800" dirty="0">
              <a:solidFill>
                <a:schemeClr val="tx1"/>
              </a:solidFill>
            </a:endParaRPr>
          </a:p>
          <a:p>
            <a:pPr algn="ctr"/>
            <a:r>
              <a:rPr lang="en-US" sz="1800" dirty="0">
                <a:solidFill>
                  <a:schemeClr val="tx1"/>
                </a:solidFill>
              </a:rPr>
              <a:t>You must also put a tamper tape on the tape that stays in the machine at the end of the night.</a:t>
            </a:r>
          </a:p>
          <a:p>
            <a:pPr algn="ctr"/>
            <a:endParaRPr lang="en-US" sz="1800" dirty="0">
              <a:solidFill>
                <a:schemeClr val="tx1"/>
              </a:solidFill>
            </a:endParaRPr>
          </a:p>
          <a:p>
            <a:pPr algn="ctr"/>
            <a:r>
              <a:rPr lang="en-US" sz="1800" dirty="0">
                <a:solidFill>
                  <a:schemeClr val="tx1"/>
                </a:solidFill>
              </a:rPr>
              <a:t>The used/full rolls of paper should be placed in the red bag.</a:t>
            </a:r>
          </a:p>
          <a:p>
            <a:pPr algn="ctr"/>
            <a:endParaRPr lang="en-US" sz="1800" dirty="0">
              <a:solidFill>
                <a:schemeClr val="tx1"/>
              </a:solidFill>
            </a:endParaRPr>
          </a:p>
          <a:p>
            <a:pPr algn="ctr"/>
            <a:endParaRPr lang="en-US" sz="1800" dirty="0">
              <a:solidFill>
                <a:schemeClr val="tx1"/>
              </a:solidFill>
            </a:endParaRPr>
          </a:p>
        </p:txBody>
      </p:sp>
    </p:spTree>
    <p:extLst>
      <p:ext uri="{BB962C8B-B14F-4D97-AF65-F5344CB8AC3E}">
        <p14:creationId xmlns:p14="http://schemas.microsoft.com/office/powerpoint/2010/main" val="30786208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11193"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3" name="Rectangle 2"/>
          <p:cNvSpPr/>
          <p:nvPr/>
        </p:nvSpPr>
        <p:spPr>
          <a:xfrm>
            <a:off x="3938573" y="252349"/>
            <a:ext cx="4916731" cy="923330"/>
          </a:xfrm>
          <a:prstGeom prst="rect">
            <a:avLst/>
          </a:prstGeom>
        </p:spPr>
        <p:txBody>
          <a:bodyPr wrap="none">
            <a:spAutoFit/>
          </a:bodyPr>
          <a:lstStyle/>
          <a:p>
            <a:r>
              <a:rPr lang="en-US" sz="5400" b="1" dirty="0">
                <a:solidFill>
                  <a:schemeClr val="accent3"/>
                </a:solidFill>
                <a:latin typeface="Arial" panose="020B0604020202020204" pitchFamily="34" charset="0"/>
                <a:cs typeface="Arial" panose="020B0604020202020204" pitchFamily="34" charset="0"/>
              </a:rPr>
              <a:t>Security Seals</a:t>
            </a:r>
            <a:endParaRPr lang="en-US" sz="5400" dirty="0">
              <a:solidFill>
                <a:schemeClr val="accent3"/>
              </a:solidFill>
            </a:endParaRPr>
          </a:p>
        </p:txBody>
      </p:sp>
      <p:sp>
        <p:nvSpPr>
          <p:cNvPr id="17" name="TextBox 16"/>
          <p:cNvSpPr txBox="1"/>
          <p:nvPr/>
        </p:nvSpPr>
        <p:spPr>
          <a:xfrm>
            <a:off x="1037939" y="1692580"/>
            <a:ext cx="4326343" cy="1200329"/>
          </a:xfrm>
          <a:prstGeom prst="rect">
            <a:avLst/>
          </a:prstGeom>
          <a:noFill/>
        </p:spPr>
        <p:txBody>
          <a:bodyPr wrap="square" rtlCol="0">
            <a:spAutoFit/>
          </a:bodyPr>
          <a:lstStyle/>
          <a:p>
            <a:pPr algn="ctr"/>
            <a:r>
              <a:rPr lang="en-US" sz="1800" dirty="0">
                <a:solidFill>
                  <a:schemeClr val="tx1"/>
                </a:solidFill>
              </a:rPr>
              <a:t>WHITE Security Seals – on the black voting machine bag and black printer bag </a:t>
            </a:r>
          </a:p>
          <a:p>
            <a:pPr algn="ctr"/>
            <a:r>
              <a:rPr lang="en-US" sz="1800" b="1" dirty="0">
                <a:solidFill>
                  <a:schemeClr val="tx1"/>
                </a:solidFill>
              </a:rPr>
              <a:t>DO NOT REMOVE UNTIL ELECTION DAY MORNING</a:t>
            </a:r>
          </a:p>
        </p:txBody>
      </p:sp>
      <p:sp>
        <p:nvSpPr>
          <p:cNvPr id="18" name="TextBox 17"/>
          <p:cNvSpPr txBox="1"/>
          <p:nvPr/>
        </p:nvSpPr>
        <p:spPr>
          <a:xfrm>
            <a:off x="7694261" y="1882917"/>
            <a:ext cx="5105399" cy="646331"/>
          </a:xfrm>
          <a:prstGeom prst="rect">
            <a:avLst/>
          </a:prstGeom>
          <a:noFill/>
        </p:spPr>
        <p:txBody>
          <a:bodyPr wrap="square" rtlCol="0">
            <a:spAutoFit/>
          </a:bodyPr>
          <a:lstStyle/>
          <a:p>
            <a:pPr algn="ctr"/>
            <a:r>
              <a:rPr lang="en-US" sz="1800" dirty="0">
                <a:solidFill>
                  <a:schemeClr val="tx1"/>
                </a:solidFill>
              </a:rPr>
              <a:t>ORANGE Security Seals – on the Ballot Boxes </a:t>
            </a:r>
            <a:r>
              <a:rPr lang="en-US" sz="1800" b="1" dirty="0">
                <a:solidFill>
                  <a:schemeClr val="tx1"/>
                </a:solidFill>
              </a:rPr>
              <a:t>NEVER TO BE REMOVED</a:t>
            </a:r>
          </a:p>
        </p:txBody>
      </p:sp>
      <p:pic>
        <p:nvPicPr>
          <p:cNvPr id="3074" name="Picture 2" descr="c3872b30-3c15-45cf-8b54-e5cf50cf7f6b@namprd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97705" y="3398995"/>
            <a:ext cx="5098512" cy="382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5911" y="3697529"/>
            <a:ext cx="4978400" cy="3733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6293" y="4863722"/>
            <a:ext cx="3387493" cy="2540620"/>
          </a:xfrm>
          <a:prstGeom prst="rect">
            <a:avLst/>
          </a:prstGeom>
        </p:spPr>
      </p:pic>
    </p:spTree>
    <p:extLst>
      <p:ext uri="{BB962C8B-B14F-4D97-AF65-F5344CB8AC3E}">
        <p14:creationId xmlns:p14="http://schemas.microsoft.com/office/powerpoint/2010/main" val="12140682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1722"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3" name="Rectangle 2"/>
          <p:cNvSpPr/>
          <p:nvPr/>
        </p:nvSpPr>
        <p:spPr>
          <a:xfrm>
            <a:off x="4143520" y="248966"/>
            <a:ext cx="4916731" cy="923330"/>
          </a:xfrm>
          <a:prstGeom prst="rect">
            <a:avLst/>
          </a:prstGeom>
        </p:spPr>
        <p:txBody>
          <a:bodyPr wrap="none">
            <a:spAutoFit/>
          </a:bodyPr>
          <a:lstStyle/>
          <a:p>
            <a:r>
              <a:rPr lang="en-US" sz="5400" b="1" dirty="0">
                <a:solidFill>
                  <a:schemeClr val="accent3"/>
                </a:solidFill>
                <a:latin typeface="Arial" panose="020B0604020202020204" pitchFamily="34" charset="0"/>
                <a:cs typeface="Arial" panose="020B0604020202020204" pitchFamily="34" charset="0"/>
              </a:rPr>
              <a:t>Security Seals</a:t>
            </a:r>
            <a:endParaRPr lang="en-US" sz="5400" dirty="0">
              <a:solidFill>
                <a:schemeClr val="accent3"/>
              </a:solidFill>
            </a:endParaRPr>
          </a:p>
        </p:txBody>
      </p:sp>
      <p:sp>
        <p:nvSpPr>
          <p:cNvPr id="19" name="TextBox 18"/>
          <p:cNvSpPr txBox="1"/>
          <p:nvPr/>
        </p:nvSpPr>
        <p:spPr>
          <a:xfrm>
            <a:off x="825920" y="2111428"/>
            <a:ext cx="11349516" cy="3539430"/>
          </a:xfrm>
          <a:prstGeom prst="rect">
            <a:avLst/>
          </a:prstGeom>
          <a:noFill/>
        </p:spPr>
        <p:txBody>
          <a:bodyPr wrap="square" rtlCol="0">
            <a:spAutoFit/>
          </a:bodyPr>
          <a:lstStyle/>
          <a:p>
            <a:pPr algn="ctr"/>
            <a:r>
              <a:rPr lang="en-US" sz="2400" b="1" dirty="0">
                <a:solidFill>
                  <a:schemeClr val="tx1"/>
                </a:solidFill>
              </a:rPr>
              <a:t>There will also be seals on the doors on the back of your voting machine:</a:t>
            </a:r>
          </a:p>
          <a:p>
            <a:pPr algn="ctr"/>
            <a:endParaRPr lang="en-US" sz="2000" b="1" dirty="0">
              <a:solidFill>
                <a:schemeClr val="tx1"/>
              </a:solidFill>
            </a:endParaRPr>
          </a:p>
          <a:p>
            <a:pPr algn="ctr"/>
            <a:r>
              <a:rPr lang="en-US" sz="2000" dirty="0">
                <a:solidFill>
                  <a:schemeClr val="tx1"/>
                </a:solidFill>
              </a:rPr>
              <a:t>1 – Election Data – This holds the memory stick with the votes – Assigned staff only may remove this at the end of the night</a:t>
            </a:r>
          </a:p>
          <a:p>
            <a:pPr algn="ctr"/>
            <a:endParaRPr lang="en-US" sz="2000" dirty="0">
              <a:solidFill>
                <a:schemeClr val="tx1"/>
              </a:solidFill>
            </a:endParaRPr>
          </a:p>
          <a:p>
            <a:pPr algn="ctr"/>
            <a:r>
              <a:rPr lang="en-US" sz="2000" dirty="0">
                <a:solidFill>
                  <a:schemeClr val="tx1"/>
                </a:solidFill>
              </a:rPr>
              <a:t>2 – Power &amp; Printer – Once you have attached all cords securely, attach the seal that is provided – it is taped inside your black machine bag – ONLY REMOVE AT THE END OF THE NIGHT TO PACK UP</a:t>
            </a:r>
          </a:p>
          <a:p>
            <a:pPr algn="ctr"/>
            <a:endParaRPr lang="en-US" sz="2000" dirty="0">
              <a:solidFill>
                <a:schemeClr val="tx1"/>
              </a:solidFill>
            </a:endParaRPr>
          </a:p>
          <a:p>
            <a:pPr algn="ctr"/>
            <a:r>
              <a:rPr lang="en-US" sz="2000" dirty="0">
                <a:solidFill>
                  <a:schemeClr val="tx1"/>
                </a:solidFill>
              </a:rPr>
              <a:t>3 – Accessories – these will all be locked with the exception of one machine per polling location. Once you attach your ATI device, attach the seal that is provided – it will be taped inside your black machine bag – ONLY REMOVE AT THE END OF THE NIGHT TO PACK UP</a:t>
            </a:r>
          </a:p>
        </p:txBody>
      </p:sp>
      <p:sp>
        <p:nvSpPr>
          <p:cNvPr id="20" name="TextBox 19"/>
          <p:cNvSpPr txBox="1"/>
          <p:nvPr/>
        </p:nvSpPr>
        <p:spPr>
          <a:xfrm>
            <a:off x="1512207" y="6682551"/>
            <a:ext cx="9594602" cy="461665"/>
          </a:xfrm>
          <a:prstGeom prst="rect">
            <a:avLst/>
          </a:prstGeom>
          <a:noFill/>
        </p:spPr>
        <p:txBody>
          <a:bodyPr wrap="square" rtlCol="0">
            <a:spAutoFit/>
          </a:bodyPr>
          <a:lstStyle/>
          <a:p>
            <a:pPr algn="ctr"/>
            <a:r>
              <a:rPr lang="en-US" sz="2400" b="1" dirty="0">
                <a:solidFill>
                  <a:schemeClr val="tx1"/>
                </a:solidFill>
              </a:rPr>
              <a:t>There is also a door for the battery. This door will not be sealed</a:t>
            </a:r>
          </a:p>
        </p:txBody>
      </p:sp>
    </p:spTree>
    <p:extLst>
      <p:ext uri="{BB962C8B-B14F-4D97-AF65-F5344CB8AC3E}">
        <p14:creationId xmlns:p14="http://schemas.microsoft.com/office/powerpoint/2010/main" val="39536411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6" name="5-Point Star 15"/>
            <p:cNvSpPr/>
            <p:nvPr/>
          </p:nvSpPr>
          <p:spPr>
            <a:xfrm>
              <a:off x="5496540" y="5329858"/>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grpSp>
      <p:sp>
        <p:nvSpPr>
          <p:cNvPr id="175106" name="Rectangle 1"/>
          <p:cNvSpPr>
            <a:spLocks noChangeArrowheads="1"/>
          </p:cNvSpPr>
          <p:nvPr/>
        </p:nvSpPr>
        <p:spPr bwMode="auto">
          <a:xfrm>
            <a:off x="1733549" y="1964940"/>
            <a:ext cx="9112251" cy="2585323"/>
          </a:xfrm>
          <a:prstGeom prst="rect">
            <a:avLst/>
          </a:prstGeom>
          <a:noFill/>
          <a:ln w="9525">
            <a:noFill/>
            <a:miter lim="800000"/>
            <a:headEnd/>
            <a:tailEnd/>
          </a:ln>
        </p:spPr>
        <p:txBody>
          <a:bodyPr wrap="square">
            <a:spAutoFit/>
          </a:bodyPr>
          <a:lstStyle/>
          <a:p>
            <a:pPr algn="ctr"/>
            <a:r>
              <a:rPr lang="en-US" sz="5400" dirty="0">
                <a:solidFill>
                  <a:schemeClr val="tx1"/>
                </a:solidFill>
                <a:latin typeface="Arial" charset="0"/>
                <a:cs typeface="Arial" charset="0"/>
              </a:rPr>
              <a:t>Perry County</a:t>
            </a:r>
          </a:p>
          <a:p>
            <a:pPr algn="ctr"/>
            <a:r>
              <a:rPr lang="en-US" sz="5400" dirty="0">
                <a:solidFill>
                  <a:srgbClr val="FF0000"/>
                </a:solidFill>
                <a:latin typeface="Arial" charset="0"/>
                <a:cs typeface="Arial" charset="0"/>
              </a:rPr>
              <a:t>March 17, 2020</a:t>
            </a:r>
          </a:p>
          <a:p>
            <a:pPr algn="ctr"/>
            <a:r>
              <a:rPr lang="en-US" sz="5400" dirty="0">
                <a:solidFill>
                  <a:srgbClr val="FF0000"/>
                </a:solidFill>
                <a:latin typeface="Arial" charset="0"/>
                <a:cs typeface="Arial" charset="0"/>
              </a:rPr>
              <a:t>Primary Election</a:t>
            </a:r>
          </a:p>
        </p:txBody>
      </p:sp>
      <p:sp>
        <p:nvSpPr>
          <p:cNvPr id="175108" name="Rectangle 2"/>
          <p:cNvSpPr>
            <a:spLocks noChangeArrowheads="1"/>
          </p:cNvSpPr>
          <p:nvPr/>
        </p:nvSpPr>
        <p:spPr bwMode="auto">
          <a:xfrm>
            <a:off x="2844800" y="114371"/>
            <a:ext cx="7543800" cy="1200150"/>
          </a:xfrm>
          <a:prstGeom prst="rect">
            <a:avLst/>
          </a:prstGeom>
          <a:noFill/>
          <a:ln w="9525">
            <a:noFill/>
            <a:miter lim="800000"/>
            <a:headEnd/>
            <a:tailEnd/>
          </a:ln>
        </p:spPr>
        <p:txBody>
          <a:bodyPr>
            <a:spAutoFit/>
          </a:bodyPr>
          <a:lstStyle/>
          <a:p>
            <a:pPr algn="ctr"/>
            <a:r>
              <a:rPr lang="en-US" sz="7200" b="1" dirty="0">
                <a:solidFill>
                  <a:schemeClr val="bg1"/>
                </a:solidFill>
                <a:latin typeface="Arial" charset="0"/>
                <a:cs typeface="Arial" charset="0"/>
              </a:rPr>
              <a:t>PEO Training</a:t>
            </a:r>
            <a:endParaRPr lang="en-US" sz="7200" dirty="0">
              <a:latin typeface="Arial" charset="0"/>
              <a:cs typeface="Arial"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8882" y="4883950"/>
            <a:ext cx="3062004" cy="2712667"/>
          </a:xfrm>
          <a:prstGeom prst="rect">
            <a:avLst/>
          </a:prstGeom>
        </p:spPr>
      </p:pic>
      <p:pic>
        <p:nvPicPr>
          <p:cNvPr id="18" name="Picture 17"/>
          <p:cNvPicPr>
            <a:picLocks noChangeAspect="1"/>
          </p:cNvPicPr>
          <p:nvPr/>
        </p:nvPicPr>
        <p:blipFill>
          <a:blip r:embed="rId3"/>
          <a:stretch>
            <a:fillRect/>
          </a:stretch>
        </p:blipFill>
        <p:spPr>
          <a:xfrm>
            <a:off x="4583905" y="7801993"/>
            <a:ext cx="3531958" cy="1517866"/>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1305392" y="342074"/>
            <a:ext cx="10464800" cy="838200"/>
          </a:xfrm>
        </p:spPr>
        <p:txBody>
          <a:bodyPr/>
          <a:lstStyle/>
          <a:p>
            <a:r>
              <a:rPr lang="en-US" sz="5400" b="1" dirty="0">
                <a:solidFill>
                  <a:schemeClr val="accent3"/>
                </a:solidFill>
                <a:latin typeface="Arial" charset="0"/>
                <a:cs typeface="Arial" charset="0"/>
              </a:rPr>
              <a:t>Flash Drive Bag</a:t>
            </a:r>
          </a:p>
        </p:txBody>
      </p:sp>
      <p:sp>
        <p:nvSpPr>
          <p:cNvPr id="16" name="Content Placeholder 2"/>
          <p:cNvSpPr>
            <a:spLocks noGrp="1"/>
          </p:cNvSpPr>
          <p:nvPr>
            <p:ph idx="1"/>
          </p:nvPr>
        </p:nvSpPr>
        <p:spPr>
          <a:xfrm>
            <a:off x="215900" y="1408112"/>
            <a:ext cx="12573000" cy="8763000"/>
          </a:xfrm>
        </p:spPr>
        <p:txBody>
          <a:bodyPr/>
          <a:lstStyle/>
          <a:p>
            <a:r>
              <a:rPr lang="en-US" sz="2000" dirty="0">
                <a:latin typeface="Arial" panose="020B0604020202020204" pitchFamily="34" charset="0"/>
                <a:cs typeface="Arial" panose="020B0604020202020204" pitchFamily="34" charset="0"/>
              </a:rPr>
              <a:t>Assigned workers (of opposite parties) will remove the flash drives at the end of the night after the polls close.</a:t>
            </a:r>
          </a:p>
          <a:p>
            <a:r>
              <a:rPr lang="en-US" sz="2000" b="1" dirty="0">
                <a:latin typeface="Arial" panose="020B0604020202020204" pitchFamily="34" charset="0"/>
                <a:cs typeface="Arial" panose="020B0604020202020204" pitchFamily="34" charset="0"/>
              </a:rPr>
              <a:t>You will need several people performing this process, especially at the multi-precincts.</a:t>
            </a:r>
          </a:p>
          <a:p>
            <a:r>
              <a:rPr lang="en-US" sz="2000" b="1" dirty="0">
                <a:latin typeface="Arial" panose="020B0604020202020204" pitchFamily="34" charset="0"/>
                <a:cs typeface="Arial" panose="020B0604020202020204" pitchFamily="34" charset="0"/>
              </a:rPr>
              <a:t>Everyone needs to be working during tear-down.</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will pack this lockable flash drive bag in your green tote.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Mark each flash drive off on the check-off sheet inside this bag.</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Two workers must count the flash drives to double-check the correct number of flash drives are inside.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Place the check-off sheet inside the bag.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Lock the bag.</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Place the key inside the red supply bag (returned separately from the flash drive bag).</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Hand the flash drive bag to Dee when you return to our office </a:t>
            </a:r>
          </a:p>
          <a:p>
            <a:r>
              <a:rPr lang="en-US" sz="2000" dirty="0">
                <a:latin typeface="Arial" panose="020B0604020202020204" pitchFamily="34" charset="0"/>
                <a:cs typeface="Arial" panose="020B0604020202020204" pitchFamily="34" charset="0"/>
              </a:rPr>
              <a:t>(unless we inform you that we have workers picking up your bag).</a:t>
            </a:r>
          </a:p>
          <a:p>
            <a:pPr marL="971550" lvl="1" indent="-571500" algn="l">
              <a:buFont typeface="Arial" charset="0"/>
              <a:buChar char="•"/>
            </a:pPr>
            <a:endParaRPr lang="en-US" sz="2200" b="1" dirty="0">
              <a:latin typeface="Arial" charset="0"/>
              <a:cs typeface="Arial" charset="0"/>
            </a:endParaRPr>
          </a:p>
        </p:txBody>
      </p:sp>
      <p:pic>
        <p:nvPicPr>
          <p:cNvPr id="17" name="Picture 16">
            <a:extLst>
              <a:ext uri="{FF2B5EF4-FFF2-40B4-BE49-F238E27FC236}">
                <a16:creationId xmlns:a16="http://schemas.microsoft.com/office/drawing/2014/main" id="{FE4D39E0-795C-4E22-A6E3-B0CCD76DEE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5877" y="6997674"/>
            <a:ext cx="3446003" cy="2584502"/>
          </a:xfrm>
          <a:prstGeom prst="rect">
            <a:avLst/>
          </a:prstGeom>
        </p:spPr>
      </p:pic>
      <p:pic>
        <p:nvPicPr>
          <p:cNvPr id="18" name="Picture 17">
            <a:extLst>
              <a:ext uri="{FF2B5EF4-FFF2-40B4-BE49-F238E27FC236}">
                <a16:creationId xmlns:a16="http://schemas.microsoft.com/office/drawing/2014/main" id="{5C5A5C20-D90D-40AA-A390-0227CBAA0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6168" y="6997674"/>
            <a:ext cx="3489396" cy="2617047"/>
          </a:xfrm>
          <a:prstGeom prst="rect">
            <a:avLst/>
          </a:prstGeom>
        </p:spPr>
      </p:pic>
      <p:pic>
        <p:nvPicPr>
          <p:cNvPr id="19" name="Picture 18">
            <a:extLst>
              <a:ext uri="{FF2B5EF4-FFF2-40B4-BE49-F238E27FC236}">
                <a16:creationId xmlns:a16="http://schemas.microsoft.com/office/drawing/2014/main" id="{3048900B-4A00-4D71-8D55-C41A6E9305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120" y="6997674"/>
            <a:ext cx="3435735" cy="2577254"/>
          </a:xfrm>
          <a:prstGeom prst="rect">
            <a:avLst/>
          </a:prstGeom>
        </p:spPr>
      </p:pic>
    </p:spTree>
    <p:extLst>
      <p:ext uri="{BB962C8B-B14F-4D97-AF65-F5344CB8AC3E}">
        <p14:creationId xmlns:p14="http://schemas.microsoft.com/office/powerpoint/2010/main" val="7923584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7" name="TextBox 4"/>
          <p:cNvSpPr txBox="1">
            <a:spLocks noChangeArrowheads="1"/>
          </p:cNvSpPr>
          <p:nvPr/>
        </p:nvSpPr>
        <p:spPr bwMode="auto">
          <a:xfrm>
            <a:off x="330200" y="1485900"/>
            <a:ext cx="2946400" cy="3640138"/>
          </a:xfrm>
          <a:prstGeom prst="rect">
            <a:avLst/>
          </a:prstGeom>
          <a:noFill/>
          <a:ln w="19050">
            <a:noFill/>
            <a:miter lim="800000"/>
            <a:headEnd/>
            <a:tailEnd/>
          </a:ln>
        </p:spPr>
        <p:txBody>
          <a:bodyPr lIns="130046" tIns="65023" rIns="130046" bIns="65023">
            <a:spAutoFit/>
          </a:bodyPr>
          <a:lstStyle/>
          <a:p>
            <a:pPr algn="ctr"/>
            <a:r>
              <a:rPr lang="en-US" sz="3800" b="1" dirty="0">
                <a:solidFill>
                  <a:schemeClr val="tx1"/>
                </a:solidFill>
                <a:latin typeface="Arial" charset="0"/>
                <a:cs typeface="Arial" charset="0"/>
              </a:rPr>
              <a:t>VOTER </a:t>
            </a:r>
            <a:r>
              <a:rPr lang="en-US" sz="3800" b="1" u="sng" dirty="0">
                <a:solidFill>
                  <a:schemeClr val="tx1"/>
                </a:solidFill>
                <a:latin typeface="Arial" charset="0"/>
                <a:cs typeface="Arial" charset="0"/>
              </a:rPr>
              <a:t>MUST </a:t>
            </a:r>
            <a:r>
              <a:rPr lang="en-US" sz="3800" b="1" dirty="0">
                <a:solidFill>
                  <a:schemeClr val="tx1"/>
                </a:solidFill>
                <a:latin typeface="Arial" charset="0"/>
                <a:cs typeface="Arial" charset="0"/>
              </a:rPr>
              <a:t>COMPLETE</a:t>
            </a:r>
          </a:p>
          <a:p>
            <a:pPr algn="ctr"/>
            <a:r>
              <a:rPr lang="en-US" sz="3800" b="1" dirty="0">
                <a:solidFill>
                  <a:schemeClr val="tx1"/>
                </a:solidFill>
                <a:latin typeface="Arial" charset="0"/>
                <a:cs typeface="Arial" charset="0"/>
              </a:rPr>
              <a:t>1-6</a:t>
            </a:r>
          </a:p>
          <a:p>
            <a:pPr algn="ctr"/>
            <a:endParaRPr lang="en-US" sz="3800" b="1" dirty="0">
              <a:latin typeface="Arial" charset="0"/>
              <a:cs typeface="Arial" charset="0"/>
            </a:endParaRPr>
          </a:p>
          <a:p>
            <a:pPr algn="ctr"/>
            <a:endParaRPr lang="en-US" sz="3800" b="1" dirty="0">
              <a:latin typeface="Century Schoolbook" pitchFamily="18" charset="0"/>
            </a:endParaRPr>
          </a:p>
        </p:txBody>
      </p:sp>
      <p:sp>
        <p:nvSpPr>
          <p:cNvPr id="18" name="TextBox 13"/>
          <p:cNvSpPr txBox="1">
            <a:spLocks noChangeArrowheads="1"/>
          </p:cNvSpPr>
          <p:nvPr/>
        </p:nvSpPr>
        <p:spPr bwMode="auto">
          <a:xfrm>
            <a:off x="1030288" y="227012"/>
            <a:ext cx="11379200" cy="962313"/>
          </a:xfrm>
          <a:prstGeom prst="rect">
            <a:avLst/>
          </a:prstGeom>
          <a:noFill/>
          <a:ln w="28575">
            <a:noFill/>
            <a:miter lim="800000"/>
            <a:headEnd/>
            <a:tailEnd/>
          </a:ln>
        </p:spPr>
        <p:txBody>
          <a:bodyPr lIns="130046" tIns="65023" rIns="130046" bIns="65023">
            <a:spAutoFit/>
          </a:bodyPr>
          <a:lstStyle/>
          <a:p>
            <a:pPr algn="ctr"/>
            <a:r>
              <a:rPr lang="en-US" sz="5400" b="1" dirty="0">
                <a:solidFill>
                  <a:schemeClr val="bg1"/>
                </a:solidFill>
                <a:latin typeface="Arial" charset="0"/>
                <a:cs typeface="Arial" charset="0"/>
              </a:rPr>
              <a:t>Front of Provisional Envelope</a:t>
            </a:r>
          </a:p>
        </p:txBody>
      </p:sp>
      <p:sp>
        <p:nvSpPr>
          <p:cNvPr id="19" name="TextBox 13"/>
          <p:cNvSpPr txBox="1">
            <a:spLocks noChangeArrowheads="1"/>
          </p:cNvSpPr>
          <p:nvPr/>
        </p:nvSpPr>
        <p:spPr bwMode="auto">
          <a:xfrm>
            <a:off x="10007600" y="1728788"/>
            <a:ext cx="2667000" cy="6555641"/>
          </a:xfrm>
          <a:prstGeom prst="rect">
            <a:avLst/>
          </a:prstGeom>
          <a:noFill/>
          <a:ln w="9525">
            <a:noFill/>
            <a:miter lim="800000"/>
            <a:headEnd/>
            <a:tailEnd/>
          </a:ln>
        </p:spPr>
        <p:txBody>
          <a:bodyPr>
            <a:spAutoFit/>
          </a:bodyPr>
          <a:lstStyle/>
          <a:p>
            <a:pPr algn="ctr"/>
            <a:r>
              <a:rPr lang="en-US" sz="2000" b="1" dirty="0">
                <a:solidFill>
                  <a:schemeClr val="tx1"/>
                </a:solidFill>
                <a:latin typeface="Arial" panose="020B0604020202020204" pitchFamily="34" charset="0"/>
                <a:cs typeface="Arial" panose="020B0604020202020204" pitchFamily="34" charset="0"/>
              </a:rPr>
              <a:t>PEO MUST WRITE THE PRECINCT NUMBER AND BALLOT NUMBER HERE</a:t>
            </a:r>
          </a:p>
          <a:p>
            <a:pPr algn="ctr"/>
            <a:r>
              <a:rPr lang="en-US" sz="2000" b="1" dirty="0">
                <a:solidFill>
                  <a:schemeClr val="tx1"/>
                </a:solidFill>
                <a:latin typeface="Arial" panose="020B0604020202020204" pitchFamily="34" charset="0"/>
                <a:cs typeface="Arial" panose="020B0604020202020204" pitchFamily="34" charset="0"/>
              </a:rPr>
              <a:t>AND</a:t>
            </a:r>
          </a:p>
          <a:p>
            <a:pPr algn="ctr"/>
            <a:r>
              <a:rPr lang="en-US" sz="2000" b="1" dirty="0">
                <a:solidFill>
                  <a:schemeClr val="tx1"/>
                </a:solidFill>
                <a:latin typeface="Arial" panose="020B0604020202020204" pitchFamily="34" charset="0"/>
                <a:cs typeface="Arial" panose="020B0604020202020204" pitchFamily="34" charset="0"/>
              </a:rPr>
              <a:t>PEO MUST MAKE CERTAIN THAT THE ENTIRE ENVELOPE IS COMPLETED BEFORE THE VOTER LEAVES THE POLLING LOCATION</a:t>
            </a:r>
          </a:p>
          <a:p>
            <a:pPr algn="ctr"/>
            <a:endParaRPr lang="en-US" sz="2000" b="1" dirty="0">
              <a:solidFill>
                <a:schemeClr val="tx1"/>
              </a:solidFill>
              <a:latin typeface="Arial" panose="020B0604020202020204" pitchFamily="34" charset="0"/>
              <a:cs typeface="Arial" panose="020B0604020202020204" pitchFamily="34" charset="0"/>
            </a:endParaRPr>
          </a:p>
          <a:p>
            <a:pPr algn="ctr"/>
            <a:r>
              <a:rPr lang="en-US" sz="2000" b="1" dirty="0">
                <a:solidFill>
                  <a:schemeClr val="tx1"/>
                </a:solidFill>
                <a:latin typeface="Arial" panose="020B0604020202020204" pitchFamily="34" charset="0"/>
                <a:cs typeface="Arial" panose="020B0604020202020204" pitchFamily="34" charset="0"/>
              </a:rPr>
              <a:t>PEO MUST ALSO CHECK FOR ID. IF NO ID IS SHOWN, PLEASE WRITE “NO ID” ON THE ENVELOPE.</a:t>
            </a:r>
          </a:p>
        </p:txBody>
      </p:sp>
      <p:cxnSp>
        <p:nvCxnSpPr>
          <p:cNvPr id="20" name="Straight Arrow Connector 17"/>
          <p:cNvCxnSpPr>
            <a:cxnSpLocks noChangeShapeType="1"/>
            <a:endCxn id="22" idx="3"/>
          </p:cNvCxnSpPr>
          <p:nvPr/>
        </p:nvCxnSpPr>
        <p:spPr bwMode="auto">
          <a:xfrm flipH="1" flipV="1">
            <a:off x="9306212" y="1590279"/>
            <a:ext cx="1431926" cy="86122"/>
          </a:xfrm>
          <a:prstGeom prst="straightConnector1">
            <a:avLst/>
          </a:prstGeom>
          <a:noFill/>
          <a:ln w="25400" algn="ctr">
            <a:solidFill>
              <a:srgbClr val="000000"/>
            </a:solidFill>
            <a:round/>
            <a:headEnd/>
            <a:tailEnd type="arrow" w="med" len="med"/>
          </a:ln>
        </p:spPr>
      </p:cxnSp>
      <p:pic>
        <p:nvPicPr>
          <p:cNvPr id="21" name="Picture 2"/>
          <p:cNvPicPr>
            <a:picLocks noChangeAspect="1" noChangeArrowheads="1"/>
          </p:cNvPicPr>
          <p:nvPr/>
        </p:nvPicPr>
        <p:blipFill>
          <a:blip r:embed="rId2"/>
          <a:srcRect/>
          <a:stretch>
            <a:fillRect/>
          </a:stretch>
        </p:blipFill>
        <p:spPr bwMode="auto">
          <a:xfrm>
            <a:off x="3600850" y="1267113"/>
            <a:ext cx="5705361" cy="7985125"/>
          </a:xfrm>
          <a:prstGeom prst="rect">
            <a:avLst/>
          </a:prstGeom>
          <a:noFill/>
          <a:ln w="9525">
            <a:noFill/>
            <a:miter lim="800000"/>
            <a:headEnd/>
            <a:tailEnd/>
          </a:ln>
        </p:spPr>
      </p:pic>
      <p:sp>
        <p:nvSpPr>
          <p:cNvPr id="22" name="TextBox 7"/>
          <p:cNvSpPr txBox="1">
            <a:spLocks noChangeArrowheads="1"/>
          </p:cNvSpPr>
          <p:nvPr/>
        </p:nvSpPr>
        <p:spPr bwMode="auto">
          <a:xfrm>
            <a:off x="7569200" y="1267113"/>
            <a:ext cx="1737012" cy="646331"/>
          </a:xfrm>
          <a:prstGeom prst="rect">
            <a:avLst/>
          </a:prstGeom>
          <a:noFill/>
          <a:ln w="9525">
            <a:noFill/>
            <a:miter lim="800000"/>
            <a:headEnd/>
            <a:tailEnd/>
          </a:ln>
        </p:spPr>
        <p:txBody>
          <a:bodyPr wrap="square">
            <a:spAutoFit/>
          </a:bodyPr>
          <a:lstStyle/>
          <a:p>
            <a:pPr algn="r"/>
            <a:r>
              <a:rPr lang="en-US" sz="1200" b="1" dirty="0">
                <a:solidFill>
                  <a:srgbClr val="FF0000"/>
                </a:solidFill>
                <a:latin typeface="Arial" panose="020B0604020202020204" pitchFamily="34" charset="0"/>
                <a:cs typeface="Arial" panose="020B0604020202020204" pitchFamily="34" charset="0"/>
              </a:rPr>
              <a:t>Precinct   0001_____</a:t>
            </a:r>
          </a:p>
          <a:p>
            <a:pPr algn="r"/>
            <a:r>
              <a:rPr lang="en-US" sz="1200" b="1" dirty="0">
                <a:solidFill>
                  <a:srgbClr val="FF0000"/>
                </a:solidFill>
                <a:latin typeface="Arial" panose="020B0604020202020204" pitchFamily="34" charset="0"/>
                <a:cs typeface="Arial" panose="020B0604020202020204" pitchFamily="34" charset="0"/>
              </a:rPr>
              <a:t>Ballot  012_____</a:t>
            </a:r>
          </a:p>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8"/>
          <p:cNvSpPr txBox="1">
            <a:spLocks noChangeArrowheads="1"/>
          </p:cNvSpPr>
          <p:nvPr/>
        </p:nvSpPr>
        <p:spPr bwMode="auto">
          <a:xfrm>
            <a:off x="162125" y="4359276"/>
            <a:ext cx="3276600" cy="2400300"/>
          </a:xfrm>
          <a:prstGeom prst="rect">
            <a:avLst/>
          </a:prstGeom>
          <a:noFill/>
          <a:ln w="9525">
            <a:noFill/>
            <a:miter lim="800000"/>
            <a:headEnd/>
            <a:tailEnd/>
          </a:ln>
        </p:spPr>
        <p:txBody>
          <a:bodyPr>
            <a:spAutoFit/>
          </a:bodyPr>
          <a:lstStyle/>
          <a:p>
            <a:pPr algn="ctr"/>
            <a:r>
              <a:rPr lang="en-US" sz="3000" dirty="0">
                <a:latin typeface="Arial" panose="020B0604020202020204" pitchFamily="34" charset="0"/>
                <a:cs typeface="Arial" panose="020B0604020202020204" pitchFamily="34" charset="0"/>
              </a:rPr>
              <a:t>This serves as their new voter registration and it is blank on the reverse side.</a:t>
            </a:r>
          </a:p>
        </p:txBody>
      </p:sp>
      <p:cxnSp>
        <p:nvCxnSpPr>
          <p:cNvPr id="24" name="Straight Arrow Connector 17"/>
          <p:cNvCxnSpPr>
            <a:cxnSpLocks noChangeShapeType="1"/>
          </p:cNvCxnSpPr>
          <p:nvPr/>
        </p:nvCxnSpPr>
        <p:spPr bwMode="auto">
          <a:xfrm flipH="1" flipV="1">
            <a:off x="9490075" y="6477000"/>
            <a:ext cx="588934" cy="1037999"/>
          </a:xfrm>
          <a:prstGeom prst="straightConnector1">
            <a:avLst/>
          </a:prstGeom>
          <a:noFill/>
          <a:ln w="25400" algn="ctr">
            <a:solidFill>
              <a:srgbClr val="000000"/>
            </a:solidFill>
            <a:round/>
            <a:headEnd/>
            <a:tailEnd type="arrow" w="med" len="med"/>
          </a:ln>
        </p:spPr>
      </p:cxnSp>
      <p:sp>
        <p:nvSpPr>
          <p:cNvPr id="25" name="Oval 24"/>
          <p:cNvSpPr/>
          <p:nvPr/>
        </p:nvSpPr>
        <p:spPr bwMode="auto">
          <a:xfrm>
            <a:off x="8712200" y="5175066"/>
            <a:ext cx="803961" cy="1682934"/>
          </a:xfrm>
          <a:prstGeom prst="ellipse">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sym typeface="Gill Sans" charset="0"/>
            </a:endParaRPr>
          </a:p>
        </p:txBody>
      </p:sp>
      <p:sp>
        <p:nvSpPr>
          <p:cNvPr id="26" name="TextBox 7"/>
          <p:cNvSpPr txBox="1">
            <a:spLocks noChangeArrowheads="1"/>
          </p:cNvSpPr>
          <p:nvPr/>
        </p:nvSpPr>
        <p:spPr bwMode="auto">
          <a:xfrm>
            <a:off x="5294358" y="1227603"/>
            <a:ext cx="2266661" cy="1015663"/>
          </a:xfrm>
          <a:prstGeom prst="rect">
            <a:avLst/>
          </a:prstGeom>
          <a:noFill/>
          <a:ln w="9525">
            <a:noFill/>
            <a:miter lim="800000"/>
            <a:headEnd/>
            <a:tailEnd/>
          </a:ln>
        </p:spPr>
        <p:txBody>
          <a:bodyPr wrap="square">
            <a:spAutoFit/>
          </a:bodyPr>
          <a:lstStyle/>
          <a:p>
            <a:r>
              <a:rPr lang="en-US" sz="1200" b="1" dirty="0">
                <a:solidFill>
                  <a:srgbClr val="FF0000"/>
                </a:solidFill>
                <a:latin typeface="Arial" panose="020B0604020202020204" pitchFamily="34" charset="0"/>
                <a:cs typeface="Arial" panose="020B0604020202020204" pitchFamily="34" charset="0"/>
              </a:rPr>
              <a:t>Additional Mailing Address</a:t>
            </a:r>
          </a:p>
          <a:p>
            <a:r>
              <a:rPr lang="en-US" sz="1200" b="1" dirty="0">
                <a:solidFill>
                  <a:srgbClr val="FF0000"/>
                </a:solidFill>
                <a:latin typeface="Arial" panose="020B0604020202020204" pitchFamily="34" charset="0"/>
                <a:cs typeface="Arial" panose="020B0604020202020204" pitchFamily="34" charset="0"/>
              </a:rPr>
              <a:t>Or PO Box</a:t>
            </a:r>
          </a:p>
          <a:p>
            <a:r>
              <a:rPr lang="en-US" sz="1200" b="1" dirty="0">
                <a:solidFill>
                  <a:srgbClr val="FF0000"/>
                </a:solidFill>
                <a:latin typeface="Arial" panose="020B0604020202020204" pitchFamily="34" charset="0"/>
                <a:cs typeface="Arial" panose="020B0604020202020204" pitchFamily="34" charset="0"/>
              </a:rPr>
              <a:t>________________________________________________</a:t>
            </a:r>
          </a:p>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2888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1487488" y="265112"/>
            <a:ext cx="10464800" cy="838200"/>
          </a:xfrm>
        </p:spPr>
        <p:txBody>
          <a:bodyPr/>
          <a:lstStyle/>
          <a:p>
            <a:r>
              <a:rPr lang="en-US" sz="5400" b="1" dirty="0">
                <a:solidFill>
                  <a:schemeClr val="accent3"/>
                </a:solidFill>
                <a:latin typeface="Arial" charset="0"/>
                <a:cs typeface="Arial" charset="0"/>
              </a:rPr>
              <a:t>Provisional Ballots</a:t>
            </a:r>
          </a:p>
        </p:txBody>
      </p:sp>
      <p:sp>
        <p:nvSpPr>
          <p:cNvPr id="16" name="Content Placeholder 2"/>
          <p:cNvSpPr>
            <a:spLocks noGrp="1"/>
          </p:cNvSpPr>
          <p:nvPr>
            <p:ph idx="1"/>
          </p:nvPr>
        </p:nvSpPr>
        <p:spPr>
          <a:xfrm>
            <a:off x="215900" y="1295400"/>
            <a:ext cx="12573000" cy="8763000"/>
          </a:xfrm>
        </p:spPr>
        <p:txBody>
          <a:bodyPr/>
          <a:lstStyle/>
          <a:p>
            <a:pPr algn="l"/>
            <a:r>
              <a:rPr lang="en-US" sz="2100" b="1" u="sng" dirty="0">
                <a:latin typeface="Arial" charset="0"/>
                <a:cs typeface="Arial" charset="0"/>
              </a:rPr>
              <a:t>If a voter meets ONE or MORE of the following criteria, the voter is to be provided a provisional ballot:</a:t>
            </a:r>
          </a:p>
          <a:p>
            <a:pPr algn="l"/>
            <a:endParaRPr lang="en-US" sz="2100" dirty="0">
              <a:latin typeface="Arial" charset="0"/>
              <a:cs typeface="Arial" charset="0"/>
            </a:endParaRPr>
          </a:p>
          <a:p>
            <a:pPr marL="971550" lvl="1" indent="-571500" algn="l">
              <a:buFont typeface="Arial" charset="0"/>
              <a:buChar char="•"/>
            </a:pPr>
            <a:r>
              <a:rPr lang="en-US" sz="2100" dirty="0">
                <a:latin typeface="Arial" charset="0"/>
                <a:cs typeface="Arial" charset="0"/>
              </a:rPr>
              <a:t>The voter’s name is not found on the </a:t>
            </a:r>
            <a:r>
              <a:rPr lang="en-US" sz="2100" dirty="0" err="1">
                <a:latin typeface="Arial" charset="0"/>
                <a:cs typeface="Arial" charset="0"/>
              </a:rPr>
              <a:t>pollpad</a:t>
            </a:r>
            <a:r>
              <a:rPr lang="en-US" sz="2100" dirty="0">
                <a:latin typeface="Arial" charset="0"/>
                <a:cs typeface="Arial" charset="0"/>
              </a:rPr>
              <a:t>;</a:t>
            </a:r>
          </a:p>
          <a:p>
            <a:pPr marL="971550" lvl="1" indent="-571500" algn="l">
              <a:buFont typeface="Arial" charset="0"/>
              <a:buChar char="•"/>
            </a:pPr>
            <a:r>
              <a:rPr lang="en-US" sz="2100" dirty="0">
                <a:latin typeface="Arial" charset="0"/>
                <a:cs typeface="Arial" charset="0"/>
              </a:rPr>
              <a:t>The voter does not provide or is unable to provide proper or valid ID;</a:t>
            </a:r>
          </a:p>
          <a:p>
            <a:pPr marL="971550" lvl="1" indent="-571500" algn="l">
              <a:buFont typeface="Arial" charset="0"/>
              <a:buChar char="•"/>
            </a:pPr>
            <a:r>
              <a:rPr lang="en-US" sz="2100" dirty="0">
                <a:latin typeface="Arial" charset="0"/>
                <a:cs typeface="Arial" charset="0"/>
              </a:rPr>
              <a:t>The voter has changed his or her name and did not provide proof of a legal name change;</a:t>
            </a:r>
          </a:p>
          <a:p>
            <a:pPr marL="971550" lvl="1" indent="-571500" algn="l">
              <a:buFont typeface="Arial" charset="0"/>
              <a:buChar char="•"/>
            </a:pPr>
            <a:r>
              <a:rPr lang="en-US" sz="2100" dirty="0">
                <a:latin typeface="Arial" charset="0"/>
                <a:cs typeface="Arial" charset="0"/>
              </a:rPr>
              <a:t>The voter has changed his or her name and moved from one Ohio precinct to another without updating his or her voter registration by the registration deadline (30 days prior to the election);</a:t>
            </a:r>
          </a:p>
          <a:p>
            <a:pPr marL="971550" lvl="1" indent="-571500" algn="l">
              <a:buFont typeface="Arial" charset="0"/>
              <a:buChar char="•"/>
            </a:pPr>
            <a:r>
              <a:rPr lang="en-US" sz="2100" dirty="0">
                <a:latin typeface="Arial" charset="0"/>
                <a:cs typeface="Arial" charset="0"/>
              </a:rPr>
              <a:t>The voter has moved from one Ohio precinct to another without updating his or her voter registration by the registration deadline (30 days prior to the election);</a:t>
            </a:r>
          </a:p>
          <a:p>
            <a:pPr marL="971550" lvl="1" indent="-571500" algn="l">
              <a:buFont typeface="Arial" charset="0"/>
              <a:buChar char="•"/>
            </a:pPr>
            <a:r>
              <a:rPr lang="en-US" sz="2100" dirty="0">
                <a:latin typeface="Arial" charset="0"/>
                <a:cs typeface="Arial" charset="0"/>
              </a:rPr>
              <a:t>The voter was challenged before the election, a hearing was held, and the challenge was found by the board of elections to have merit;</a:t>
            </a:r>
          </a:p>
          <a:p>
            <a:pPr marL="971550" lvl="1" indent="-571500" algn="l">
              <a:buFont typeface="Arial" charset="0"/>
              <a:buChar char="•"/>
            </a:pPr>
            <a:r>
              <a:rPr lang="en-US" sz="2100" dirty="0">
                <a:latin typeface="Arial" charset="0"/>
                <a:cs typeface="Arial" charset="0"/>
              </a:rPr>
              <a:t>The voter is marked (flagged) absentee or provisional on the </a:t>
            </a:r>
            <a:r>
              <a:rPr lang="en-US" sz="2100" dirty="0" err="1">
                <a:latin typeface="Arial" charset="0"/>
                <a:cs typeface="Arial" charset="0"/>
              </a:rPr>
              <a:t>pollpad</a:t>
            </a:r>
            <a:r>
              <a:rPr lang="en-US" sz="2100" dirty="0">
                <a:latin typeface="Arial" charset="0"/>
                <a:cs typeface="Arial" charset="0"/>
              </a:rPr>
              <a:t>, which indicates the voter may have already received a ballot before Election Day.</a:t>
            </a:r>
          </a:p>
          <a:p>
            <a:pPr marL="971550" lvl="1" indent="-571500" algn="l">
              <a:buFont typeface="Arial" charset="0"/>
              <a:buChar char="•"/>
            </a:pPr>
            <a:r>
              <a:rPr lang="en-US" sz="2100" dirty="0">
                <a:latin typeface="Arial" charset="0"/>
                <a:cs typeface="Arial" charset="0"/>
              </a:rPr>
              <a:t>The voter is marked (flagged) on the </a:t>
            </a:r>
            <a:r>
              <a:rPr lang="en-US" sz="2100" dirty="0" err="1">
                <a:latin typeface="Arial" charset="0"/>
                <a:cs typeface="Arial" charset="0"/>
              </a:rPr>
              <a:t>pollpad</a:t>
            </a:r>
            <a:r>
              <a:rPr lang="en-US" sz="2100" dirty="0">
                <a:latin typeface="Arial" charset="0"/>
                <a:cs typeface="Arial" charset="0"/>
              </a:rPr>
              <a:t> because a Notice of Registration (Acknowledgment Notice Form 10-J) sent to the voter was returned as undeliverable. The voter must show valid proof of identity, and the voter MUST vote a provisional ballot; and/or</a:t>
            </a:r>
          </a:p>
          <a:p>
            <a:pPr marL="971550" lvl="1" indent="-571500" algn="l">
              <a:buFont typeface="Arial" charset="0"/>
              <a:buChar char="•"/>
            </a:pPr>
            <a:r>
              <a:rPr lang="en-US" sz="2100" dirty="0">
                <a:latin typeface="Arial" charset="0"/>
                <a:cs typeface="Arial" charset="0"/>
              </a:rPr>
              <a:t>The voter is marked (flagged) that he or she was challenged before the election, and the hearing was postponed until after the day of the election.</a:t>
            </a:r>
          </a:p>
          <a:p>
            <a:pPr marL="971550" lvl="1" indent="-571500" algn="l">
              <a:buFont typeface="Arial" charset="0"/>
              <a:buChar char="•"/>
            </a:pPr>
            <a:r>
              <a:rPr lang="en-US" sz="2100" b="1" dirty="0">
                <a:latin typeface="Arial" charset="0"/>
                <a:cs typeface="Arial" charset="0"/>
              </a:rPr>
              <a:t>NOTE: No absentee ballots can be accepted at the polling location on Election Day. The voter must return it to the county board of elections before 7:30 p.m. on Election Day.</a:t>
            </a:r>
          </a:p>
          <a:p>
            <a:pPr marL="971550" lvl="1" indent="-571500" algn="l">
              <a:buFont typeface="Arial" charset="0"/>
              <a:buChar char="•"/>
            </a:pPr>
            <a:endParaRPr lang="en-US" sz="2100" b="1" dirty="0">
              <a:latin typeface="Arial" charset="0"/>
              <a:cs typeface="Arial" charset="0"/>
            </a:endParaRPr>
          </a:p>
          <a:p>
            <a:pPr marL="971550" lvl="1" indent="-571500" algn="l">
              <a:buFont typeface="Arial" charset="0"/>
              <a:buChar char="•"/>
            </a:pPr>
            <a:endParaRPr lang="en-US" sz="2200" b="1" dirty="0">
              <a:latin typeface="Arial" charset="0"/>
              <a:cs typeface="Arial" charset="0"/>
            </a:endParaRPr>
          </a:p>
        </p:txBody>
      </p:sp>
    </p:spTree>
    <p:extLst>
      <p:ext uri="{BB962C8B-B14F-4D97-AF65-F5344CB8AC3E}">
        <p14:creationId xmlns:p14="http://schemas.microsoft.com/office/powerpoint/2010/main" val="41864933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541337" y="301621"/>
            <a:ext cx="11922125" cy="881212"/>
          </a:xfrm>
        </p:spPr>
        <p:txBody>
          <a:bodyPr/>
          <a:lstStyle/>
          <a:p>
            <a:pPr eaLnBrk="1" hangingPunct="1"/>
            <a:r>
              <a:rPr lang="en-US" sz="5400" b="1" dirty="0">
                <a:solidFill>
                  <a:schemeClr val="accent3"/>
                </a:solidFill>
                <a:latin typeface="Arial" charset="0"/>
                <a:cs typeface="Arial" charset="0"/>
              </a:rPr>
              <a:t>Form 12-D</a:t>
            </a:r>
          </a:p>
        </p:txBody>
      </p:sp>
      <p:sp>
        <p:nvSpPr>
          <p:cNvPr id="16" name="TextBox 3"/>
          <p:cNvSpPr txBox="1">
            <a:spLocks noChangeArrowheads="1"/>
          </p:cNvSpPr>
          <p:nvPr/>
        </p:nvSpPr>
        <p:spPr bwMode="auto">
          <a:xfrm>
            <a:off x="787400" y="1843088"/>
            <a:ext cx="5029200" cy="3670746"/>
          </a:xfrm>
          <a:prstGeom prst="rect">
            <a:avLst/>
          </a:prstGeom>
          <a:noFill/>
          <a:ln w="28575">
            <a:noFill/>
            <a:miter lim="800000"/>
            <a:headEnd/>
            <a:tailEnd/>
          </a:ln>
        </p:spPr>
        <p:txBody>
          <a:bodyPr lIns="130046" tIns="65023" rIns="130046" bIns="65023">
            <a:spAutoFit/>
          </a:bodyPr>
          <a:lstStyle/>
          <a:p>
            <a:pPr algn="ctr"/>
            <a:r>
              <a:rPr lang="en-US" sz="2300" dirty="0">
                <a:solidFill>
                  <a:schemeClr val="tx1"/>
                </a:solidFill>
                <a:latin typeface="Arial" charset="0"/>
                <a:cs typeface="Arial" charset="0"/>
              </a:rPr>
              <a:t>IF THE VOTER IS AT THE WRONG LOCATION AND INSISTS ON CASTING A PROVISIONAL BALLOT IN THE WRONG LOCATION, </a:t>
            </a:r>
            <a:r>
              <a:rPr lang="en-US" sz="2300" u="sng" dirty="0">
                <a:solidFill>
                  <a:schemeClr val="tx1"/>
                </a:solidFill>
                <a:latin typeface="Arial" charset="0"/>
                <a:cs typeface="Arial" charset="0"/>
              </a:rPr>
              <a:t>THIS FORM IS REQUIRED TO BE ATTACHED TO THE PROVISIONAL ENVELOPE </a:t>
            </a:r>
          </a:p>
          <a:p>
            <a:pPr algn="ctr"/>
            <a:endParaRPr lang="en-US" sz="2300" u="sng" dirty="0">
              <a:solidFill>
                <a:schemeClr val="tx1"/>
              </a:solidFill>
              <a:latin typeface="Arial" charset="0"/>
              <a:cs typeface="Arial" charset="0"/>
            </a:endParaRPr>
          </a:p>
          <a:p>
            <a:pPr algn="ctr"/>
            <a:r>
              <a:rPr lang="en-US" sz="2300" u="sng" dirty="0">
                <a:solidFill>
                  <a:schemeClr val="tx1"/>
                </a:solidFill>
                <a:latin typeface="Arial" charset="0"/>
                <a:cs typeface="Arial" charset="0"/>
              </a:rPr>
              <a:t>(TAPE IT TO THE ENVELOPE)!</a:t>
            </a:r>
          </a:p>
          <a:p>
            <a:pPr algn="ctr"/>
            <a:endParaRPr lang="en-US" sz="2300" dirty="0">
              <a:solidFill>
                <a:srgbClr val="C00000"/>
              </a:solidFill>
              <a:latin typeface="Century Schoolbook" pitchFamily="18" charset="0"/>
            </a:endParaRPr>
          </a:p>
        </p:txBody>
      </p:sp>
      <p:sp>
        <p:nvSpPr>
          <p:cNvPr id="17" name="TextBox 9"/>
          <p:cNvSpPr txBox="1">
            <a:spLocks noChangeArrowheads="1"/>
          </p:cNvSpPr>
          <p:nvPr/>
        </p:nvSpPr>
        <p:spPr bwMode="auto">
          <a:xfrm>
            <a:off x="1310399" y="6308032"/>
            <a:ext cx="4010025" cy="1900237"/>
          </a:xfrm>
          <a:prstGeom prst="rect">
            <a:avLst/>
          </a:prstGeom>
          <a:noFill/>
          <a:ln w="28575">
            <a:noFill/>
            <a:miter lim="800000"/>
            <a:headEnd/>
            <a:tailEnd/>
          </a:ln>
        </p:spPr>
        <p:txBody>
          <a:bodyPr lIns="130046" tIns="65023" rIns="130046" bIns="65023">
            <a:spAutoFit/>
          </a:bodyPr>
          <a:lstStyle/>
          <a:p>
            <a:pPr algn="ctr"/>
            <a:r>
              <a:rPr lang="en-US" sz="2300" dirty="0">
                <a:solidFill>
                  <a:schemeClr val="tx1"/>
                </a:solidFill>
                <a:latin typeface="Arial" charset="0"/>
                <a:cs typeface="Arial" charset="0"/>
              </a:rPr>
              <a:t>PEO </a:t>
            </a:r>
            <a:r>
              <a:rPr lang="en-US" sz="2300" u="sng" dirty="0">
                <a:solidFill>
                  <a:schemeClr val="tx1"/>
                </a:solidFill>
                <a:latin typeface="Arial" charset="0"/>
                <a:cs typeface="Arial" charset="0"/>
              </a:rPr>
              <a:t>MUST</a:t>
            </a:r>
            <a:r>
              <a:rPr lang="en-US" sz="2300" dirty="0">
                <a:solidFill>
                  <a:schemeClr val="tx1"/>
                </a:solidFill>
                <a:latin typeface="Arial" charset="0"/>
                <a:cs typeface="Arial" charset="0"/>
              </a:rPr>
              <a:t> </a:t>
            </a:r>
            <a:r>
              <a:rPr lang="en-US" sz="2300" dirty="0">
                <a:latin typeface="Arial" charset="0"/>
                <a:cs typeface="Arial" charset="0"/>
              </a:rPr>
              <a:t>COMPLETE STEPS 1-5, SIGN, INCLUDE PRECINCT NAME / NUMBER &amp; POLLING PLACE NAME</a:t>
            </a:r>
          </a:p>
        </p:txBody>
      </p:sp>
      <p:pic>
        <p:nvPicPr>
          <p:cNvPr id="18" name="Picture 17"/>
          <p:cNvPicPr>
            <a:picLocks noChangeAspect="1"/>
          </p:cNvPicPr>
          <p:nvPr/>
        </p:nvPicPr>
        <p:blipFill>
          <a:blip r:embed="rId2"/>
          <a:stretch>
            <a:fillRect/>
          </a:stretch>
        </p:blipFill>
        <p:spPr>
          <a:xfrm>
            <a:off x="6386686" y="1416812"/>
            <a:ext cx="5334000" cy="8227249"/>
          </a:xfrm>
          <a:prstGeom prst="rect">
            <a:avLst/>
          </a:prstGeom>
        </p:spPr>
      </p:pic>
    </p:spTree>
    <p:extLst>
      <p:ext uri="{BB962C8B-B14F-4D97-AF65-F5344CB8AC3E}">
        <p14:creationId xmlns:p14="http://schemas.microsoft.com/office/powerpoint/2010/main" val="18278319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711200" y="180116"/>
            <a:ext cx="11703050" cy="1078800"/>
          </a:xfrm>
        </p:spPr>
        <p:txBody>
          <a:bodyPr/>
          <a:lstStyle/>
          <a:p>
            <a:pPr eaLnBrk="1" hangingPunct="1"/>
            <a:r>
              <a:rPr lang="en-US" sz="5400" b="1" dirty="0">
                <a:solidFill>
                  <a:schemeClr val="accent3"/>
                </a:solidFill>
                <a:latin typeface="Arial" panose="020B0604020202020204" pitchFamily="34" charset="0"/>
                <a:cs typeface="Arial" panose="020B0604020202020204" pitchFamily="34" charset="0"/>
              </a:rPr>
              <a:t>Provisional Reminders</a:t>
            </a:r>
          </a:p>
        </p:txBody>
      </p:sp>
      <p:sp>
        <p:nvSpPr>
          <p:cNvPr id="16" name="Content Placeholder 2"/>
          <p:cNvSpPr>
            <a:spLocks noGrp="1"/>
          </p:cNvSpPr>
          <p:nvPr>
            <p:ph idx="1"/>
          </p:nvPr>
        </p:nvSpPr>
        <p:spPr>
          <a:xfrm>
            <a:off x="433388" y="1584352"/>
            <a:ext cx="12192000" cy="6326161"/>
          </a:xfrm>
          <a:ln w="38100"/>
        </p:spPr>
        <p:txBody>
          <a:bodyPr>
            <a:normAutofit fontScale="55000" lnSpcReduction="20000"/>
          </a:bodyPr>
          <a:lstStyle/>
          <a:p>
            <a:pPr marL="0" indent="0" algn="l" eaLnBrk="1" fontAlgn="auto" hangingPunct="1">
              <a:spcBef>
                <a:spcPts val="825"/>
              </a:spcBef>
              <a:spcAft>
                <a:spcPts val="0"/>
              </a:spcAft>
              <a:defRPr/>
            </a:pPr>
            <a:endParaRPr lang="en-US" sz="7500" b="1" dirty="0">
              <a:latin typeface="Arial" panose="020B0604020202020204" pitchFamily="34" charset="0"/>
              <a:cs typeface="Arial" panose="020B0604020202020204" pitchFamily="34" charset="0"/>
              <a:sym typeface="Gill Sans" charset="0"/>
            </a:endParaRPr>
          </a:p>
          <a:p>
            <a:pPr marL="857250" indent="-857250" algn="l" eaLnBrk="1" fontAlgn="auto" hangingPunct="1">
              <a:spcBef>
                <a:spcPts val="825"/>
              </a:spcBef>
              <a:spcAft>
                <a:spcPts val="0"/>
              </a:spcAft>
              <a:buFont typeface="Wingdings" panose="05000000000000000000" pitchFamily="2" charset="2"/>
              <a:buChar char="q"/>
              <a:defRPr/>
            </a:pPr>
            <a:r>
              <a:rPr lang="en-US" sz="7500" b="1" dirty="0">
                <a:latin typeface="Arial" panose="020B0604020202020204" pitchFamily="34" charset="0"/>
                <a:cs typeface="Arial" panose="020B0604020202020204" pitchFamily="34" charset="0"/>
                <a:sym typeface="Gill Sans" charset="0"/>
              </a:rPr>
              <a:t>Always</a:t>
            </a:r>
            <a:r>
              <a:rPr lang="en-US" sz="7500" dirty="0">
                <a:latin typeface="Arial" panose="020B0604020202020204" pitchFamily="34" charset="0"/>
                <a:cs typeface="Arial" panose="020B0604020202020204" pitchFamily="34" charset="0"/>
                <a:sym typeface="Gill Sans" charset="0"/>
              </a:rPr>
              <a:t> double check the voter to make sure they have filled in their information thoroughly and correctly.</a:t>
            </a:r>
          </a:p>
          <a:p>
            <a:pPr marL="0" indent="0" algn="l" eaLnBrk="1" fontAlgn="auto" hangingPunct="1">
              <a:spcBef>
                <a:spcPts val="825"/>
              </a:spcBef>
              <a:spcAft>
                <a:spcPts val="0"/>
              </a:spcAft>
              <a:defRPr/>
            </a:pPr>
            <a:endParaRPr lang="en-US" sz="7500" dirty="0">
              <a:latin typeface="Arial" panose="020B0604020202020204" pitchFamily="34" charset="0"/>
              <a:cs typeface="Arial" panose="020B0604020202020204" pitchFamily="34" charset="0"/>
              <a:sym typeface="Gill Sans" charset="0"/>
            </a:endParaRPr>
          </a:p>
          <a:p>
            <a:pPr marL="857250" indent="-857250" algn="l" eaLnBrk="1" fontAlgn="auto" hangingPunct="1">
              <a:spcBef>
                <a:spcPts val="825"/>
              </a:spcBef>
              <a:spcAft>
                <a:spcPts val="0"/>
              </a:spcAft>
              <a:buFont typeface="Wingdings" panose="05000000000000000000" pitchFamily="2" charset="2"/>
              <a:buChar char="q"/>
              <a:defRPr/>
            </a:pPr>
            <a:r>
              <a:rPr lang="en-US" sz="7500" b="1" dirty="0">
                <a:latin typeface="Arial" panose="020B0604020202020204" pitchFamily="34" charset="0"/>
                <a:cs typeface="Arial" panose="020B0604020202020204" pitchFamily="34" charset="0"/>
                <a:sym typeface="Gill Sans" charset="0"/>
              </a:rPr>
              <a:t>Always </a:t>
            </a:r>
            <a:r>
              <a:rPr lang="en-US" sz="7500" dirty="0">
                <a:latin typeface="Arial" panose="020B0604020202020204" pitchFamily="34" charset="0"/>
                <a:cs typeface="Arial" panose="020B0604020202020204" pitchFamily="34" charset="0"/>
                <a:sym typeface="Gill Sans" charset="0"/>
              </a:rPr>
              <a:t>provide every provisional voter a copy of the Provisional Ballot Notice.</a:t>
            </a:r>
          </a:p>
          <a:p>
            <a:pPr marL="0" indent="0" algn="l" eaLnBrk="1" fontAlgn="auto" hangingPunct="1">
              <a:spcBef>
                <a:spcPts val="825"/>
              </a:spcBef>
              <a:spcAft>
                <a:spcPts val="0"/>
              </a:spcAft>
              <a:defRPr/>
            </a:pPr>
            <a:endParaRPr lang="en-US" sz="7500" dirty="0">
              <a:latin typeface="Arial" panose="020B0604020202020204" pitchFamily="34" charset="0"/>
              <a:cs typeface="Arial" panose="020B0604020202020204" pitchFamily="34" charset="0"/>
              <a:sym typeface="Gill Sans" charset="0"/>
            </a:endParaRPr>
          </a:p>
          <a:p>
            <a:pPr marL="857250" indent="-857250" algn="l" eaLnBrk="1" fontAlgn="auto" hangingPunct="1">
              <a:spcBef>
                <a:spcPts val="825"/>
              </a:spcBef>
              <a:spcAft>
                <a:spcPts val="0"/>
              </a:spcAft>
              <a:buFont typeface="Wingdings" panose="05000000000000000000" pitchFamily="2" charset="2"/>
              <a:buChar char="q"/>
              <a:defRPr/>
            </a:pPr>
            <a:r>
              <a:rPr lang="en-US" sz="7500" b="1" dirty="0">
                <a:latin typeface="Arial" panose="020B0604020202020204" pitchFamily="34" charset="0"/>
                <a:cs typeface="Arial" panose="020B0604020202020204" pitchFamily="34" charset="0"/>
                <a:sym typeface="Gill Sans" charset="0"/>
              </a:rPr>
              <a:t>ONLY </a:t>
            </a:r>
            <a:r>
              <a:rPr lang="en-US" sz="7500" dirty="0">
                <a:latin typeface="Arial" panose="020B0604020202020204" pitchFamily="34" charset="0"/>
                <a:cs typeface="Arial" panose="020B0604020202020204" pitchFamily="34" charset="0"/>
                <a:sym typeface="Gill Sans" charset="0"/>
              </a:rPr>
              <a:t>complete and </a:t>
            </a:r>
            <a:r>
              <a:rPr lang="en-US" sz="7500" b="1" dirty="0">
                <a:latin typeface="Arial" panose="020B0604020202020204" pitchFamily="34" charset="0"/>
                <a:cs typeface="Arial" panose="020B0604020202020204" pitchFamily="34" charset="0"/>
                <a:sym typeface="Gill Sans" charset="0"/>
              </a:rPr>
              <a:t>ATTACH</a:t>
            </a:r>
            <a:r>
              <a:rPr lang="en-US" sz="7500" dirty="0">
                <a:latin typeface="Arial" panose="020B0604020202020204" pitchFamily="34" charset="0"/>
                <a:cs typeface="Arial" panose="020B0604020202020204" pitchFamily="34" charset="0"/>
                <a:sym typeface="Gill Sans" charset="0"/>
              </a:rPr>
              <a:t> form 12-D for any voter that insists on voting in the wrong precinct.</a:t>
            </a:r>
            <a:endParaRPr lang="en-US" dirty="0">
              <a:sym typeface="Gill Sans" charset="0"/>
            </a:endParaRPr>
          </a:p>
        </p:txBody>
      </p:sp>
    </p:spTree>
    <p:extLst>
      <p:ext uri="{BB962C8B-B14F-4D97-AF65-F5344CB8AC3E}">
        <p14:creationId xmlns:p14="http://schemas.microsoft.com/office/powerpoint/2010/main" val="3082696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782664" y="198568"/>
            <a:ext cx="10921974" cy="930806"/>
          </a:xfrm>
        </p:spPr>
        <p:txBody>
          <a:bodyPr/>
          <a:lstStyle/>
          <a:p>
            <a:r>
              <a:rPr lang="en-US" sz="5400" b="1" dirty="0">
                <a:solidFill>
                  <a:schemeClr val="accent3"/>
                </a:solidFill>
                <a:latin typeface="Arial" charset="0"/>
                <a:cs typeface="Arial" charset="0"/>
              </a:rPr>
              <a:t>Reconciliation Sheets</a:t>
            </a:r>
          </a:p>
        </p:txBody>
      </p:sp>
      <p:pic>
        <p:nvPicPr>
          <p:cNvPr id="16" name="Picture 10" descr="http://thegraphicsfairy.com/wp-content/uploads/blogger/-frXx1lRJYaE/T6FX-2LJ5pI/AAAAAAAARls/SCq8b_uUEeo/s1600/retro-reminder-vintageimage-Graphics-Fairy2.jpg"/>
          <p:cNvPicPr>
            <a:picLocks noChangeAspect="1" noChangeArrowheads="1"/>
          </p:cNvPicPr>
          <p:nvPr/>
        </p:nvPicPr>
        <p:blipFill>
          <a:blip r:embed="rId2"/>
          <a:srcRect/>
          <a:stretch>
            <a:fillRect/>
          </a:stretch>
        </p:blipFill>
        <p:spPr bwMode="auto">
          <a:xfrm>
            <a:off x="165100" y="4888051"/>
            <a:ext cx="2517775" cy="3042311"/>
          </a:xfrm>
          <a:prstGeom prst="rect">
            <a:avLst/>
          </a:prstGeom>
          <a:noFill/>
          <a:ln w="9525">
            <a:noFill/>
            <a:miter lim="800000"/>
            <a:headEnd/>
            <a:tailEnd/>
          </a:ln>
        </p:spPr>
      </p:pic>
      <p:sp>
        <p:nvSpPr>
          <p:cNvPr id="17" name="Content Placeholder 2"/>
          <p:cNvSpPr>
            <a:spLocks noGrp="1"/>
          </p:cNvSpPr>
          <p:nvPr>
            <p:ph idx="1"/>
          </p:nvPr>
        </p:nvSpPr>
        <p:spPr>
          <a:xfrm>
            <a:off x="165100" y="1594777"/>
            <a:ext cx="12674600" cy="4958689"/>
          </a:xfrm>
        </p:spPr>
        <p:txBody>
          <a:bodyPr/>
          <a:lstStyle/>
          <a:p>
            <a:pPr marL="800100" lvl="2" indent="0" algn="l">
              <a:defRPr/>
            </a:pPr>
            <a:r>
              <a:rPr lang="en-US" sz="3400" dirty="0">
                <a:latin typeface="Arial" panose="020B0604020202020204" pitchFamily="34" charset="0"/>
                <a:cs typeface="Arial" panose="020B0604020202020204" pitchFamily="34" charset="0"/>
                <a:sym typeface="Gill Sans" charset="0"/>
              </a:rPr>
              <a:t>The Reconciliation Sheet is the </a:t>
            </a:r>
          </a:p>
          <a:p>
            <a:pPr marL="800100" lvl="2" indent="0" algn="l">
              <a:defRPr/>
            </a:pPr>
            <a:r>
              <a:rPr lang="en-US" sz="3400" u="sng" dirty="0">
                <a:solidFill>
                  <a:srgbClr val="00B0F0"/>
                </a:solidFill>
                <a:latin typeface="Arial" panose="020B0604020202020204" pitchFamily="34" charset="0"/>
                <a:cs typeface="Arial" panose="020B0604020202020204" pitchFamily="34" charset="0"/>
                <a:sym typeface="Gill Sans" charset="0"/>
              </a:rPr>
              <a:t>blue sheet</a:t>
            </a:r>
            <a:r>
              <a:rPr lang="en-US" sz="3400" dirty="0">
                <a:latin typeface="Arial" panose="020B0604020202020204" pitchFamily="34" charset="0"/>
                <a:cs typeface="Arial" panose="020B0604020202020204" pitchFamily="34" charset="0"/>
                <a:sym typeface="Gill Sans" charset="0"/>
              </a:rPr>
              <a:t> and completed and signed by VLM and 1 other PEO (of the </a:t>
            </a:r>
            <a:r>
              <a:rPr lang="en-US" sz="3400" dirty="0" err="1">
                <a:latin typeface="Arial" panose="020B0604020202020204" pitchFamily="34" charset="0"/>
                <a:cs typeface="Arial" panose="020B0604020202020204" pitchFamily="34" charset="0"/>
                <a:sym typeface="Gill Sans" charset="0"/>
              </a:rPr>
              <a:t>opposit</a:t>
            </a:r>
            <a:r>
              <a:rPr lang="en-US" sz="3400" dirty="0">
                <a:latin typeface="Arial" panose="020B0604020202020204" pitchFamily="34" charset="0"/>
                <a:cs typeface="Arial" panose="020B0604020202020204" pitchFamily="34" charset="0"/>
                <a:sym typeface="Gill Sans" charset="0"/>
              </a:rPr>
              <a:t> party) after the polls close.</a:t>
            </a:r>
          </a:p>
          <a:p>
            <a:pPr marL="800100" lvl="2" indent="0" algn="l">
              <a:defRPr/>
            </a:pPr>
            <a:endParaRPr lang="en-US" sz="3400" dirty="0">
              <a:latin typeface="Arial" panose="020B0604020202020204" pitchFamily="34" charset="0"/>
              <a:cs typeface="Arial" panose="020B0604020202020204" pitchFamily="34" charset="0"/>
              <a:sym typeface="Gill Sans" charset="0"/>
            </a:endParaRPr>
          </a:p>
          <a:p>
            <a:pPr marL="1714500" lvl="3" indent="-457200" algn="l">
              <a:buFont typeface="Arial" panose="020B0604020202020204" pitchFamily="34" charset="0"/>
              <a:buChar char="•"/>
              <a:defRPr/>
            </a:pPr>
            <a:r>
              <a:rPr lang="en-US" sz="3400" b="1" dirty="0">
                <a:latin typeface="Arial" panose="020B0604020202020204" pitchFamily="34" charset="0"/>
                <a:cs typeface="Arial" panose="020B0604020202020204" pitchFamily="34" charset="0"/>
                <a:sym typeface="Gill Sans" charset="0"/>
              </a:rPr>
              <a:t>Please make sure this sheet is completed and make sure it reconciles. If it doesn’t reconcile, you are responsible for giving reasons why.</a:t>
            </a:r>
          </a:p>
        </p:txBody>
      </p:sp>
    </p:spTree>
    <p:extLst>
      <p:ext uri="{BB962C8B-B14F-4D97-AF65-F5344CB8AC3E}">
        <p14:creationId xmlns:p14="http://schemas.microsoft.com/office/powerpoint/2010/main" val="20706355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9" name="TextBox 8"/>
          <p:cNvSpPr txBox="1"/>
          <p:nvPr/>
        </p:nvSpPr>
        <p:spPr>
          <a:xfrm>
            <a:off x="0" y="304800"/>
            <a:ext cx="13004800" cy="3447098"/>
          </a:xfrm>
          <a:prstGeom prst="rect">
            <a:avLst/>
          </a:prstGeom>
          <a:noFill/>
        </p:spPr>
        <p:txBody>
          <a:bodyPr lIns="0" tIns="0" rIns="0" bIns="0">
            <a:spAutoFit/>
          </a:bodyPr>
          <a:lstStyle/>
          <a:p>
            <a:pPr algn="ctr">
              <a:defRPr/>
            </a:pPr>
            <a:r>
              <a:rPr lang="en-US" sz="5400" b="1" dirty="0">
                <a:solidFill>
                  <a:schemeClr val="bg1"/>
                </a:solidFill>
                <a:latin typeface="Arial" panose="020B0604020202020204" pitchFamily="34" charset="0"/>
                <a:cs typeface="Arial" panose="020B0604020202020204" pitchFamily="34" charset="0"/>
                <a:sym typeface="Gill Sans" charset="0"/>
              </a:rPr>
              <a:t>Our Mission Statement</a:t>
            </a:r>
            <a:br>
              <a:rPr lang="en-US" sz="8500" b="1" dirty="0">
                <a:solidFill>
                  <a:schemeClr val="bg1">
                    <a:lumMod val="95000"/>
                  </a:schemeClr>
                </a:solidFill>
                <a:latin typeface="Arial" panose="020B0604020202020204" pitchFamily="34" charset="0"/>
                <a:cs typeface="Arial" panose="020B0604020202020204" pitchFamily="34" charset="0"/>
                <a:sym typeface="Gill Sans" charset="0"/>
              </a:rPr>
            </a:br>
            <a:endParaRPr lang="en-US" sz="8500" b="1" dirty="0">
              <a:solidFill>
                <a:schemeClr val="bg1">
                  <a:lumMod val="95000"/>
                </a:schemeClr>
              </a:solidFill>
              <a:latin typeface="Arial" panose="020B0604020202020204" pitchFamily="34" charset="0"/>
              <a:cs typeface="Arial" panose="020B0604020202020204" pitchFamily="34" charset="0"/>
              <a:sym typeface="Gill Sans" charset="0"/>
            </a:endParaRPr>
          </a:p>
          <a:p>
            <a:pPr algn="ctr">
              <a:defRPr/>
            </a:pPr>
            <a:endParaRPr lang="en-US" sz="8500" b="1" dirty="0">
              <a:solidFill>
                <a:schemeClr val="bg1">
                  <a:lumMod val="95000"/>
                </a:schemeClr>
              </a:solidFill>
              <a:latin typeface="Times New Roman" pitchFamily="18" charset="0"/>
              <a:cs typeface="Times New Roman" pitchFamily="18" charset="0"/>
              <a:sym typeface="Gill Sans" charset="0"/>
            </a:endParaRPr>
          </a:p>
        </p:txBody>
      </p:sp>
      <p:sp>
        <p:nvSpPr>
          <p:cNvPr id="10" name="Rectangle 9"/>
          <p:cNvSpPr/>
          <p:nvPr/>
        </p:nvSpPr>
        <p:spPr>
          <a:xfrm>
            <a:off x="19222" y="1780331"/>
            <a:ext cx="13004800" cy="5517406"/>
          </a:xfrm>
          <a:prstGeom prst="rect">
            <a:avLst/>
          </a:prstGeom>
        </p:spPr>
        <p:txBody>
          <a:bodyPr lIns="130046" tIns="65023" rIns="130046" bIns="65023">
            <a:spAutoFit/>
          </a:bodyPr>
          <a:lstStyle/>
          <a:p>
            <a:pPr algn="ctr">
              <a:defRPr/>
            </a:pPr>
            <a:r>
              <a:rPr lang="en-US" sz="3400" dirty="0">
                <a:solidFill>
                  <a:schemeClr val="tx1"/>
                </a:solidFill>
                <a:latin typeface="Arial" panose="020B0604020202020204" pitchFamily="34" charset="0"/>
                <a:cs typeface="Arial" panose="020B0604020202020204" pitchFamily="34" charset="0"/>
                <a:sym typeface="Gill Sans" charset="0"/>
              </a:rPr>
              <a:t>As Representatives of the Perry County </a:t>
            </a:r>
          </a:p>
          <a:p>
            <a:pPr algn="ctr">
              <a:defRPr/>
            </a:pPr>
            <a:r>
              <a:rPr lang="en-US" sz="3400" dirty="0">
                <a:solidFill>
                  <a:schemeClr val="tx1"/>
                </a:solidFill>
                <a:latin typeface="Arial" panose="020B0604020202020204" pitchFamily="34" charset="0"/>
                <a:cs typeface="Arial" panose="020B0604020202020204" pitchFamily="34" charset="0"/>
                <a:sym typeface="Gill Sans" charset="0"/>
              </a:rPr>
              <a:t>Board of Elections, our mission is:</a:t>
            </a:r>
          </a:p>
          <a:p>
            <a:pPr algn="ctr">
              <a:defRPr/>
            </a:pPr>
            <a:endParaRPr lang="en-US" sz="3400" dirty="0">
              <a:solidFill>
                <a:schemeClr val="tx1"/>
              </a:solidFill>
              <a:latin typeface="Arial" panose="020B0604020202020204" pitchFamily="34" charset="0"/>
              <a:cs typeface="Arial" panose="020B0604020202020204" pitchFamily="34" charset="0"/>
              <a:sym typeface="Gill Sans" charset="0"/>
            </a:endParaRPr>
          </a:p>
          <a:p>
            <a:pPr marL="1200150" lvl="1" indent="-742950">
              <a:buFontTx/>
              <a:buAutoNum type="arabicPeriod"/>
              <a:defRPr/>
            </a:pPr>
            <a:r>
              <a:rPr lang="en-US" sz="3400" dirty="0">
                <a:solidFill>
                  <a:schemeClr val="tx1"/>
                </a:solidFill>
                <a:latin typeface="Arial" panose="020B0604020202020204" pitchFamily="34" charset="0"/>
                <a:cs typeface="Arial" panose="020B0604020202020204" pitchFamily="34" charset="0"/>
                <a:sym typeface="Gill Sans" charset="0"/>
              </a:rPr>
              <a:t>to make the voting experience as easy and uneventful as possible;</a:t>
            </a:r>
          </a:p>
          <a:p>
            <a:pPr marL="1200150" lvl="1" indent="-742950">
              <a:buFontTx/>
              <a:buAutoNum type="arabicPeriod"/>
              <a:defRPr/>
            </a:pPr>
            <a:endParaRPr lang="en-US" sz="3400" dirty="0">
              <a:solidFill>
                <a:schemeClr val="tx1"/>
              </a:solidFill>
              <a:latin typeface="Arial" panose="020B0604020202020204" pitchFamily="34" charset="0"/>
              <a:cs typeface="Arial" panose="020B0604020202020204" pitchFamily="34" charset="0"/>
              <a:sym typeface="Gill Sans" charset="0"/>
            </a:endParaRPr>
          </a:p>
          <a:p>
            <a:pPr marL="1200150" lvl="1" indent="-742950">
              <a:buFontTx/>
              <a:buAutoNum type="arabicPeriod"/>
              <a:defRPr/>
            </a:pPr>
            <a:r>
              <a:rPr lang="en-US" sz="3400" dirty="0">
                <a:solidFill>
                  <a:schemeClr val="tx1"/>
                </a:solidFill>
                <a:latin typeface="Arial" panose="020B0604020202020204" pitchFamily="34" charset="0"/>
                <a:cs typeface="Arial" panose="020B0604020202020204" pitchFamily="34" charset="0"/>
                <a:sym typeface="Gill Sans" charset="0"/>
              </a:rPr>
              <a:t>to gather and record accurately all voter information; and</a:t>
            </a:r>
          </a:p>
          <a:p>
            <a:pPr marL="1200150" lvl="1" indent="-742950">
              <a:buFontTx/>
              <a:buAutoNum type="arabicPeriod"/>
              <a:defRPr/>
            </a:pPr>
            <a:endParaRPr lang="en-US" sz="3400" dirty="0">
              <a:solidFill>
                <a:schemeClr val="tx1"/>
              </a:solidFill>
              <a:latin typeface="Arial" panose="020B0604020202020204" pitchFamily="34" charset="0"/>
              <a:cs typeface="Arial" panose="020B0604020202020204" pitchFamily="34" charset="0"/>
              <a:sym typeface="Gill Sans" charset="0"/>
            </a:endParaRPr>
          </a:p>
          <a:p>
            <a:pPr marL="1200150" lvl="1" indent="-742950">
              <a:buFontTx/>
              <a:buAutoNum type="arabicPeriod"/>
              <a:defRPr/>
            </a:pPr>
            <a:r>
              <a:rPr lang="en-US" sz="3400" dirty="0">
                <a:solidFill>
                  <a:schemeClr val="tx1"/>
                </a:solidFill>
                <a:latin typeface="Arial" panose="020B0604020202020204" pitchFamily="34" charset="0"/>
                <a:cs typeface="Arial" panose="020B0604020202020204" pitchFamily="34" charset="0"/>
                <a:sym typeface="Gill Sans" charset="0"/>
              </a:rPr>
              <a:t>to make sure all information and equipment is secure, safe, and returned to the Perry County Board of Elections.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51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0" name="Rectangle 9"/>
          <p:cNvSpPr/>
          <p:nvPr/>
        </p:nvSpPr>
        <p:spPr>
          <a:xfrm>
            <a:off x="-7938" y="1408113"/>
            <a:ext cx="13004801" cy="6902400"/>
          </a:xfrm>
          <a:prstGeom prst="rect">
            <a:avLst/>
          </a:prstGeom>
        </p:spPr>
        <p:txBody>
          <a:bodyPr lIns="130046" tIns="65023" rIns="130046" bIns="65023">
            <a:spAutoFit/>
          </a:bodyPr>
          <a:lstStyle/>
          <a:p>
            <a:pPr algn="ctr">
              <a:defRPr/>
            </a:pPr>
            <a:r>
              <a:rPr lang="en-US" sz="2800" b="1" dirty="0">
                <a:solidFill>
                  <a:schemeClr val="tx1"/>
                </a:solidFill>
                <a:latin typeface="Arial" panose="020B0604020202020204" pitchFamily="34" charset="0"/>
                <a:cs typeface="Arial" panose="020B0604020202020204" pitchFamily="34" charset="0"/>
                <a:sym typeface="Gill Sans" charset="0"/>
              </a:rPr>
              <a:t>Unacceptable PEO Conduct:</a:t>
            </a:r>
          </a:p>
          <a:p>
            <a:pPr lvl="1">
              <a:defRPr/>
            </a:pPr>
            <a:endParaRPr lang="en-US" sz="2800" dirty="0">
              <a:solidFill>
                <a:schemeClr val="tx1"/>
              </a:solidFill>
              <a:latin typeface="Arial" panose="020B0604020202020204" pitchFamily="34" charset="0"/>
              <a:cs typeface="Arial" panose="020B0604020202020204" pitchFamily="34" charset="0"/>
              <a:sym typeface="Gill Sans" charset="0"/>
            </a:endParaRPr>
          </a:p>
          <a:p>
            <a:pPr>
              <a:defRPr/>
            </a:pPr>
            <a:r>
              <a:rPr lang="en-US" sz="2400" dirty="0">
                <a:solidFill>
                  <a:schemeClr val="tx1"/>
                </a:solidFill>
                <a:latin typeface="Arial" panose="020B0604020202020204" pitchFamily="34" charset="0"/>
                <a:cs typeface="Arial" panose="020B0604020202020204" pitchFamily="34" charset="0"/>
                <a:sym typeface="Gill Sans" charset="0"/>
              </a:rPr>
              <a:t>1. You may not campaign at the polling location. This means no campaign clothing or    materials of any kind. You may not attempt to influence voters on candidates or issues.</a:t>
            </a:r>
          </a:p>
          <a:p>
            <a:pPr>
              <a:defRPr/>
            </a:pPr>
            <a:r>
              <a:rPr lang="en-US" sz="2400" dirty="0">
                <a:solidFill>
                  <a:srgbClr val="FF0000"/>
                </a:solidFill>
                <a:latin typeface="Arial" charset="0"/>
                <a:cs typeface="Arial" charset="0"/>
              </a:rPr>
              <a:t>	- </a:t>
            </a:r>
            <a:r>
              <a:rPr lang="en-US" sz="2400" dirty="0">
                <a:solidFill>
                  <a:schemeClr val="tx1"/>
                </a:solidFill>
                <a:latin typeface="Arial" charset="0"/>
                <a:cs typeface="Arial" charset="0"/>
              </a:rPr>
              <a:t>You may not discuss politics amongst yourselves or try to politically persuade</a:t>
            </a:r>
          </a:p>
          <a:p>
            <a:pPr>
              <a:defRPr/>
            </a:pPr>
            <a:r>
              <a:rPr lang="en-US" sz="2400" dirty="0">
                <a:solidFill>
                  <a:schemeClr val="tx1"/>
                </a:solidFill>
                <a:latin typeface="Arial" charset="0"/>
                <a:cs typeface="Arial" charset="0"/>
              </a:rPr>
              <a:t> 	those around you. </a:t>
            </a:r>
          </a:p>
          <a:p>
            <a:pPr>
              <a:defRPr/>
            </a:pPr>
            <a:endParaRPr lang="en-US" sz="2400" dirty="0">
              <a:solidFill>
                <a:schemeClr val="tx1"/>
              </a:solidFill>
              <a:latin typeface="Arial" panose="020B0604020202020204" pitchFamily="34" charset="0"/>
              <a:cs typeface="Arial" panose="020B0604020202020204" pitchFamily="34" charset="0"/>
              <a:sym typeface="Gill Sans" charset="0"/>
            </a:endParaRPr>
          </a:p>
          <a:p>
            <a:pPr>
              <a:defRPr/>
            </a:pPr>
            <a:r>
              <a:rPr lang="en-US" sz="2400" dirty="0">
                <a:solidFill>
                  <a:schemeClr val="tx1"/>
                </a:solidFill>
                <a:latin typeface="Arial" panose="020B0604020202020204" pitchFamily="34" charset="0"/>
                <a:cs typeface="Arial" panose="020B0604020202020204" pitchFamily="34" charset="0"/>
                <a:sym typeface="Gill Sans" charset="0"/>
              </a:rPr>
              <a:t>2. You may not have laptops, newspapers, iPods, or other music players, radios or       televisions. Please take your cell phone for contact with the Board of Elections and in Emergency Situations ONLY.</a:t>
            </a:r>
          </a:p>
          <a:p>
            <a:pPr>
              <a:defRPr/>
            </a:pPr>
            <a:endParaRPr lang="en-US" sz="2400" dirty="0">
              <a:solidFill>
                <a:schemeClr val="tx1"/>
              </a:solidFill>
              <a:latin typeface="Arial" panose="020B0604020202020204" pitchFamily="34" charset="0"/>
              <a:cs typeface="Arial" panose="020B0604020202020204" pitchFamily="34" charset="0"/>
              <a:sym typeface="Gill Sans" charset="0"/>
            </a:endParaRPr>
          </a:p>
          <a:p>
            <a:pPr>
              <a:defRPr/>
            </a:pPr>
            <a:r>
              <a:rPr lang="en-US" sz="2400" dirty="0">
                <a:solidFill>
                  <a:schemeClr val="tx1"/>
                </a:solidFill>
                <a:latin typeface="Arial" panose="020B0604020202020204" pitchFamily="34" charset="0"/>
                <a:cs typeface="Arial" panose="020B0604020202020204" pitchFamily="34" charset="0"/>
                <a:sym typeface="Gill Sans" charset="0"/>
              </a:rPr>
              <a:t>3. You may not solicit contributions for raffle tickets or sell anything at the polling location. </a:t>
            </a:r>
          </a:p>
          <a:p>
            <a:pPr>
              <a:defRPr/>
            </a:pPr>
            <a:endParaRPr lang="en-US" sz="2400" dirty="0">
              <a:solidFill>
                <a:schemeClr val="tx1"/>
              </a:solidFill>
              <a:latin typeface="Arial" panose="020B0604020202020204" pitchFamily="34" charset="0"/>
              <a:cs typeface="Arial" panose="020B0604020202020204" pitchFamily="34" charset="0"/>
              <a:sym typeface="Gill Sans" charset="0"/>
            </a:endParaRPr>
          </a:p>
          <a:p>
            <a:pPr>
              <a:defRPr/>
            </a:pPr>
            <a:r>
              <a:rPr lang="en-US" sz="2400" dirty="0">
                <a:solidFill>
                  <a:schemeClr val="tx1"/>
                </a:solidFill>
                <a:latin typeface="Arial" panose="020B0604020202020204" pitchFamily="34" charset="0"/>
                <a:cs typeface="Arial" panose="020B0604020202020204" pitchFamily="34" charset="0"/>
                <a:sym typeface="Gill Sans" charset="0"/>
              </a:rPr>
              <a:t>4. You may not place any food or drink on the table where the books are located OR near the voting equipment or supplies. </a:t>
            </a:r>
          </a:p>
          <a:p>
            <a:pPr>
              <a:defRPr/>
            </a:pPr>
            <a:endParaRPr lang="en-US" sz="2400" dirty="0">
              <a:solidFill>
                <a:schemeClr val="tx1"/>
              </a:solidFill>
              <a:latin typeface="Arial" panose="020B0604020202020204" pitchFamily="34" charset="0"/>
              <a:cs typeface="Arial" panose="020B0604020202020204" pitchFamily="34" charset="0"/>
              <a:sym typeface="Gill Sans" charset="0"/>
            </a:endParaRPr>
          </a:p>
          <a:p>
            <a:pPr>
              <a:defRPr/>
            </a:pPr>
            <a:r>
              <a:rPr lang="en-US" sz="2400" dirty="0">
                <a:solidFill>
                  <a:schemeClr val="tx1"/>
                </a:solidFill>
                <a:latin typeface="Arial" panose="020B0604020202020204" pitchFamily="34" charset="0"/>
                <a:cs typeface="Arial" panose="020B0604020202020204" pitchFamily="34" charset="0"/>
                <a:sym typeface="Gill Sans" charset="0"/>
              </a:rPr>
              <a:t>5. You may not refuse to enforce election laws, especially the laws that apply to the precinct polling locations.</a:t>
            </a:r>
          </a:p>
        </p:txBody>
      </p:sp>
      <p:sp>
        <p:nvSpPr>
          <p:cNvPr id="17" name="TextBox 14"/>
          <p:cNvSpPr txBox="1">
            <a:spLocks noChangeArrowheads="1"/>
          </p:cNvSpPr>
          <p:nvPr/>
        </p:nvSpPr>
        <p:spPr bwMode="auto">
          <a:xfrm>
            <a:off x="1881188" y="258266"/>
            <a:ext cx="9677400" cy="923330"/>
          </a:xfrm>
          <a:prstGeom prst="rect">
            <a:avLst/>
          </a:prstGeom>
          <a:noFill/>
          <a:ln w="9525">
            <a:noFill/>
            <a:miter lim="800000"/>
            <a:headEnd/>
            <a:tailEnd/>
          </a:ln>
        </p:spPr>
        <p:txBody>
          <a:bodyPr>
            <a:spAutoFit/>
          </a:bodyPr>
          <a:lstStyle/>
          <a:p>
            <a:pPr algn="ctr"/>
            <a:r>
              <a:rPr lang="en-US" sz="5400" b="1" dirty="0">
                <a:solidFill>
                  <a:schemeClr val="bg1"/>
                </a:solidFill>
                <a:latin typeface="Arial" panose="020B0604020202020204" pitchFamily="34" charset="0"/>
                <a:cs typeface="Arial" panose="020B0604020202020204" pitchFamily="34" charset="0"/>
              </a:rPr>
              <a:t>Election Day Conduct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51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9" name="TextBox 8"/>
          <p:cNvSpPr txBox="1"/>
          <p:nvPr/>
        </p:nvSpPr>
        <p:spPr>
          <a:xfrm>
            <a:off x="254000" y="1439862"/>
            <a:ext cx="12268200" cy="6278642"/>
          </a:xfrm>
          <a:prstGeom prst="rect">
            <a:avLst/>
          </a:prstGeom>
          <a:noFill/>
        </p:spPr>
        <p:txBody>
          <a:bodyPr wrap="square" lIns="0" tIns="0" rIns="0" bIns="0">
            <a:spAutoFit/>
          </a:bodyPr>
          <a:lstStyle/>
          <a:p>
            <a:pPr>
              <a:defRPr/>
            </a:pPr>
            <a:r>
              <a:rPr lang="en-US" sz="2400" dirty="0">
                <a:solidFill>
                  <a:schemeClr val="tx1"/>
                </a:solidFill>
                <a:latin typeface="Arial" panose="020B0604020202020204" pitchFamily="34" charset="0"/>
                <a:cs typeface="Arial" panose="020B0604020202020204" pitchFamily="34" charset="0"/>
                <a:sym typeface="Gill Sans" charset="0"/>
              </a:rPr>
              <a:t>6. Represent yourself well – you are also representing our office and the Secretary of                   State’s office. </a:t>
            </a:r>
          </a:p>
          <a:p>
            <a:pPr marL="800100" lvl="1" indent="-3429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sym typeface="Gill Sans" charset="0"/>
              </a:rPr>
              <a:t>Business casual dress</a:t>
            </a:r>
          </a:p>
          <a:p>
            <a:pPr marL="800100" lvl="1" indent="-3429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sym typeface="Gill Sans" charset="0"/>
              </a:rPr>
              <a:t>Shoes must be worn at all times – closed toe shoes</a:t>
            </a:r>
          </a:p>
          <a:p>
            <a:pPr lvl="1">
              <a:defRPr/>
            </a:pPr>
            <a:endParaRPr lang="en-US" sz="2400" dirty="0">
              <a:solidFill>
                <a:schemeClr val="tx1"/>
              </a:solidFill>
              <a:latin typeface="Arial" panose="020B0604020202020204" pitchFamily="34" charset="0"/>
              <a:cs typeface="Arial" panose="020B0604020202020204" pitchFamily="34" charset="0"/>
              <a:sym typeface="Gill Sans" charset="0"/>
            </a:endParaRPr>
          </a:p>
          <a:p>
            <a:pPr>
              <a:defRPr/>
            </a:pPr>
            <a:r>
              <a:rPr lang="en-US" sz="2400" dirty="0">
                <a:solidFill>
                  <a:schemeClr val="tx1"/>
                </a:solidFill>
                <a:latin typeface="Arial" panose="020B0604020202020204" pitchFamily="34" charset="0"/>
                <a:cs typeface="Arial" panose="020B0604020202020204" pitchFamily="34" charset="0"/>
                <a:sym typeface="Gill Sans" charset="0"/>
              </a:rPr>
              <a:t>7. Be kind and courteous to others – we are all in this together!</a:t>
            </a:r>
          </a:p>
          <a:p>
            <a:pPr>
              <a:defRPr/>
            </a:pPr>
            <a:endParaRPr lang="en-US" sz="2400" dirty="0">
              <a:solidFill>
                <a:schemeClr val="tx1"/>
              </a:solidFill>
              <a:latin typeface="Arial" panose="020B0604020202020204" pitchFamily="34" charset="0"/>
              <a:cs typeface="Arial" panose="020B0604020202020204" pitchFamily="34" charset="0"/>
              <a:sym typeface="Gill Sans" charset="0"/>
            </a:endParaRPr>
          </a:p>
          <a:p>
            <a:r>
              <a:rPr lang="en-US" sz="2400" dirty="0">
                <a:solidFill>
                  <a:schemeClr val="tx1"/>
                </a:solidFill>
                <a:latin typeface="Arial" panose="020B0604020202020204" pitchFamily="34" charset="0"/>
                <a:cs typeface="Arial" panose="020B0604020202020204" pitchFamily="34" charset="0"/>
                <a:sym typeface="Gill Sans" charset="0"/>
              </a:rPr>
              <a:t>8. </a:t>
            </a:r>
            <a:r>
              <a:rPr lang="en-US" sz="2400" dirty="0">
                <a:latin typeface="Arial" panose="020B0604020202020204" pitchFamily="34" charset="0"/>
                <a:cs typeface="Arial" panose="020B0604020202020204" pitchFamily="34" charset="0"/>
              </a:rPr>
              <a:t>If you are unable to work, please contact us as soon as possible.</a:t>
            </a:r>
            <a:endParaRPr lang="en-US" sz="2400" u="sng"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9. PEOs may not leave the polling location at any time on Election Day (unless there is an emergency….but please call our office prior to leaving.)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10. </a:t>
            </a:r>
            <a:r>
              <a:rPr lang="en-US" sz="2400" dirty="0">
                <a:solidFill>
                  <a:schemeClr val="tx1"/>
                </a:solidFill>
                <a:latin typeface="Arial" panose="020B0604020202020204" pitchFamily="34" charset="0"/>
                <a:cs typeface="Arial" panose="020B0604020202020204" pitchFamily="34" charset="0"/>
                <a:sym typeface="Gill Sans" charset="0"/>
              </a:rPr>
              <a:t>If you are working, you may not bring your children to the polling location.</a:t>
            </a:r>
          </a:p>
          <a:p>
            <a:pPr lvl="1">
              <a:defRPr/>
            </a:pPr>
            <a:endParaRPr lang="en-US" sz="2400" dirty="0">
              <a:solidFill>
                <a:schemeClr val="tx1"/>
              </a:solidFill>
              <a:latin typeface="Arial" panose="020B0604020202020204" pitchFamily="34" charset="0"/>
              <a:cs typeface="Arial" panose="020B0604020202020204" pitchFamily="34" charset="0"/>
              <a:sym typeface="Gill Sans" charset="0"/>
            </a:endParaRPr>
          </a:p>
          <a:p>
            <a:pPr>
              <a:defRPr/>
            </a:pPr>
            <a:r>
              <a:rPr lang="en-US" sz="2400" dirty="0">
                <a:solidFill>
                  <a:schemeClr val="tx1"/>
                </a:solidFill>
                <a:latin typeface="Arial" panose="020B0604020202020204" pitchFamily="34" charset="0"/>
                <a:cs typeface="Arial" panose="020B0604020202020204" pitchFamily="34" charset="0"/>
                <a:sym typeface="Gill Sans" charset="0"/>
              </a:rPr>
              <a:t>If you have complaints about another PEO’s behavior, please document the behavior and send it (in writing) to our office. If we receive complaints about behavior, the board will address it and will determine if you will be permitted to work at future elections.</a:t>
            </a:r>
            <a:endParaRPr lang="en-US" sz="8500" b="1" dirty="0">
              <a:solidFill>
                <a:schemeClr val="tx1"/>
              </a:solidFill>
              <a:latin typeface="Times New Roman" pitchFamily="18" charset="0"/>
              <a:cs typeface="Times New Roman" pitchFamily="18" charset="0"/>
              <a:sym typeface="Gill Sans" charset="0"/>
            </a:endParaRPr>
          </a:p>
        </p:txBody>
      </p:sp>
      <p:sp>
        <p:nvSpPr>
          <p:cNvPr id="17" name="TextBox 14"/>
          <p:cNvSpPr txBox="1">
            <a:spLocks noChangeArrowheads="1"/>
          </p:cNvSpPr>
          <p:nvPr/>
        </p:nvSpPr>
        <p:spPr bwMode="auto">
          <a:xfrm>
            <a:off x="1881188" y="258266"/>
            <a:ext cx="9677400" cy="923330"/>
          </a:xfrm>
          <a:prstGeom prst="rect">
            <a:avLst/>
          </a:prstGeom>
          <a:noFill/>
          <a:ln w="9525">
            <a:noFill/>
            <a:miter lim="800000"/>
            <a:headEnd/>
            <a:tailEnd/>
          </a:ln>
        </p:spPr>
        <p:txBody>
          <a:bodyPr>
            <a:spAutoFit/>
          </a:bodyPr>
          <a:lstStyle/>
          <a:p>
            <a:pPr algn="ctr"/>
            <a:r>
              <a:rPr lang="en-US" sz="5400" b="1" dirty="0">
                <a:solidFill>
                  <a:schemeClr val="bg1"/>
                </a:solidFill>
                <a:latin typeface="Arial" panose="020B0604020202020204" pitchFamily="34" charset="0"/>
                <a:cs typeface="Arial" panose="020B0604020202020204" pitchFamily="34" charset="0"/>
              </a:rPr>
              <a:t>Election Day Conduct</a:t>
            </a:r>
          </a:p>
        </p:txBody>
      </p:sp>
    </p:spTree>
    <p:extLst>
      <p:ext uri="{BB962C8B-B14F-4D97-AF65-F5344CB8AC3E}">
        <p14:creationId xmlns:p14="http://schemas.microsoft.com/office/powerpoint/2010/main" val="29313632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35950"/>
            <a:ext cx="13004800" cy="1517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4" name="Rectangle 3"/>
          <p:cNvSpPr/>
          <p:nvPr/>
        </p:nvSpPr>
        <p:spPr>
          <a:xfrm>
            <a:off x="0" y="0"/>
            <a:ext cx="13004800" cy="1408113"/>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7" name="5-Point Star 6"/>
          <p:cNvSpPr/>
          <p:nvPr/>
        </p:nvSpPr>
        <p:spPr>
          <a:xfrm>
            <a:off x="433388" y="8128000"/>
            <a:ext cx="1300162" cy="1300163"/>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8" name="5-Point Star 7"/>
          <p:cNvSpPr/>
          <p:nvPr/>
        </p:nvSpPr>
        <p:spPr>
          <a:xfrm>
            <a:off x="4225925" y="8453438"/>
            <a:ext cx="868363" cy="86677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9" name="5-Point Star 8"/>
          <p:cNvSpPr/>
          <p:nvPr/>
        </p:nvSpPr>
        <p:spPr>
          <a:xfrm>
            <a:off x="3033713" y="8669338"/>
            <a:ext cx="1192212" cy="976312"/>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1" name="5-Point Star 10"/>
          <p:cNvSpPr/>
          <p:nvPr/>
        </p:nvSpPr>
        <p:spPr>
          <a:xfrm>
            <a:off x="10512425" y="8345488"/>
            <a:ext cx="1192213" cy="1082675"/>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5" name="Rectangle 4"/>
          <p:cNvSpPr/>
          <p:nvPr/>
        </p:nvSpPr>
        <p:spPr>
          <a:xfrm>
            <a:off x="0" y="1408113"/>
            <a:ext cx="13004800" cy="68278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0" name="5-Point Star 9"/>
          <p:cNvSpPr/>
          <p:nvPr/>
        </p:nvSpPr>
        <p:spPr>
          <a:xfrm>
            <a:off x="6719888" y="7586663"/>
            <a:ext cx="2166937" cy="205898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2" name="Title 1"/>
          <p:cNvSpPr txBox="1">
            <a:spLocks/>
          </p:cNvSpPr>
          <p:nvPr/>
        </p:nvSpPr>
        <p:spPr bwMode="auto">
          <a:xfrm>
            <a:off x="787400" y="0"/>
            <a:ext cx="11561736" cy="17145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pPr>
              <a:spcAft>
                <a:spcPts val="1425"/>
              </a:spcAft>
            </a:pPr>
            <a:r>
              <a:rPr lang="en-US" sz="5400" b="1" kern="0" dirty="0">
                <a:solidFill>
                  <a:schemeClr val="accent3"/>
                </a:solidFill>
                <a:latin typeface="Arial" charset="0"/>
                <a:cs typeface="Arial" charset="0"/>
              </a:rPr>
              <a:t>VLM Responsibilities</a:t>
            </a:r>
            <a:br>
              <a:rPr lang="en-US" sz="5400" b="1" kern="0" dirty="0">
                <a:latin typeface="Arial" charset="0"/>
                <a:cs typeface="Arial" charset="0"/>
              </a:rPr>
            </a:br>
            <a:endParaRPr lang="en-US" altLang="en-US" sz="3800" b="1" kern="0" dirty="0">
              <a:latin typeface="Arial" charset="0"/>
              <a:cs typeface="Arial" charset="0"/>
            </a:endParaRPr>
          </a:p>
        </p:txBody>
      </p:sp>
      <p:sp>
        <p:nvSpPr>
          <p:cNvPr id="13" name="Content Placeholder 2"/>
          <p:cNvSpPr txBox="1">
            <a:spLocks/>
          </p:cNvSpPr>
          <p:nvPr/>
        </p:nvSpPr>
        <p:spPr bwMode="auto">
          <a:xfrm>
            <a:off x="357968" y="1714500"/>
            <a:ext cx="12420600" cy="67056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lvl1pPr marL="0" indent="0" algn="ctr" rtl="0" eaLnBrk="0" fontAlgn="base" hangingPunct="0">
              <a:spcBef>
                <a:spcPct val="0"/>
              </a:spcBef>
              <a:spcAft>
                <a:spcPct val="0"/>
              </a:spcAft>
              <a:buNone/>
              <a:defRPr sz="3600">
                <a:solidFill>
                  <a:schemeClr val="tx1"/>
                </a:solidFill>
                <a:latin typeface="+mn-lt"/>
                <a:ea typeface="+mn-ea"/>
                <a:cs typeface="+mn-cs"/>
                <a:sym typeface="Gill Sans"/>
              </a:defRPr>
            </a:lvl1pPr>
            <a:lvl2pPr marL="457200" indent="0" algn="ctr" rtl="0" eaLnBrk="0" fontAlgn="base" hangingPunct="0">
              <a:spcBef>
                <a:spcPct val="0"/>
              </a:spcBef>
              <a:spcAft>
                <a:spcPct val="0"/>
              </a:spcAft>
              <a:buNone/>
              <a:defRPr sz="3600">
                <a:solidFill>
                  <a:schemeClr val="tx1"/>
                </a:solidFill>
                <a:latin typeface="+mn-lt"/>
                <a:sym typeface="Gill Sans"/>
              </a:defRPr>
            </a:lvl2pPr>
            <a:lvl3pPr marL="914400" indent="0" algn="ctr" rtl="0" eaLnBrk="0" fontAlgn="base" hangingPunct="0">
              <a:spcBef>
                <a:spcPct val="0"/>
              </a:spcBef>
              <a:spcAft>
                <a:spcPct val="0"/>
              </a:spcAft>
              <a:buNone/>
              <a:defRPr sz="3600">
                <a:solidFill>
                  <a:schemeClr val="tx1"/>
                </a:solidFill>
                <a:latin typeface="+mn-lt"/>
                <a:sym typeface="Gill Sans"/>
              </a:defRPr>
            </a:lvl3pPr>
            <a:lvl4pPr marL="1371600" indent="0" algn="ctr" rtl="0" eaLnBrk="0" fontAlgn="base" hangingPunct="0">
              <a:spcBef>
                <a:spcPct val="0"/>
              </a:spcBef>
              <a:spcAft>
                <a:spcPct val="0"/>
              </a:spcAft>
              <a:buNone/>
              <a:defRPr sz="3600">
                <a:solidFill>
                  <a:schemeClr val="tx1"/>
                </a:solidFill>
                <a:latin typeface="+mn-lt"/>
                <a:sym typeface="Gill Sans"/>
              </a:defRPr>
            </a:lvl4pPr>
            <a:lvl5pPr marL="1828800" indent="0" algn="ctr" rtl="0" eaLnBrk="0" fontAlgn="base" hangingPunct="0">
              <a:spcBef>
                <a:spcPct val="0"/>
              </a:spcBef>
              <a:spcAft>
                <a:spcPct val="0"/>
              </a:spcAft>
              <a:buNone/>
              <a:defRPr sz="3600">
                <a:solidFill>
                  <a:schemeClr val="tx1"/>
                </a:solidFill>
                <a:latin typeface="+mn-lt"/>
                <a:sym typeface="Gill Sans"/>
              </a:defRPr>
            </a:lvl5pPr>
            <a:lvl6pPr marL="2286000" indent="0" algn="ctr" rtl="0" fontAlgn="base">
              <a:spcBef>
                <a:spcPct val="0"/>
              </a:spcBef>
              <a:spcAft>
                <a:spcPct val="0"/>
              </a:spcAft>
              <a:buNone/>
              <a:defRPr sz="3600">
                <a:solidFill>
                  <a:schemeClr val="tx1"/>
                </a:solidFill>
                <a:latin typeface="+mn-lt"/>
                <a:sym typeface="Gill Sans" charset="0"/>
              </a:defRPr>
            </a:lvl6pPr>
            <a:lvl7pPr marL="2743200" indent="0" algn="ctr" rtl="0" fontAlgn="base">
              <a:spcBef>
                <a:spcPct val="0"/>
              </a:spcBef>
              <a:spcAft>
                <a:spcPct val="0"/>
              </a:spcAft>
              <a:buNone/>
              <a:defRPr sz="3600">
                <a:solidFill>
                  <a:schemeClr val="tx1"/>
                </a:solidFill>
                <a:latin typeface="+mn-lt"/>
                <a:sym typeface="Gill Sans" charset="0"/>
              </a:defRPr>
            </a:lvl7pPr>
            <a:lvl8pPr marL="3200400" indent="0" algn="ctr" rtl="0" fontAlgn="base">
              <a:spcBef>
                <a:spcPct val="0"/>
              </a:spcBef>
              <a:spcAft>
                <a:spcPct val="0"/>
              </a:spcAft>
              <a:buNone/>
              <a:defRPr sz="3600">
                <a:solidFill>
                  <a:schemeClr val="tx1"/>
                </a:solidFill>
                <a:latin typeface="+mn-lt"/>
                <a:sym typeface="Gill Sans" charset="0"/>
              </a:defRPr>
            </a:lvl8pPr>
            <a:lvl9pPr marL="3657600" indent="0" algn="ctr" rtl="0" fontAlgn="base">
              <a:spcBef>
                <a:spcPct val="0"/>
              </a:spcBef>
              <a:spcAft>
                <a:spcPct val="0"/>
              </a:spcAft>
              <a:buNone/>
              <a:defRPr sz="3600">
                <a:solidFill>
                  <a:schemeClr val="tx1"/>
                </a:solidFill>
                <a:latin typeface="+mn-lt"/>
                <a:sym typeface="Gill Sans" charset="0"/>
              </a:defRPr>
            </a:lvl9pPr>
          </a:lstStyle>
          <a:p>
            <a:pPr algn="l">
              <a:lnSpc>
                <a:spcPct val="115000"/>
              </a:lnSpc>
              <a:spcAft>
                <a:spcPts val="1425"/>
              </a:spcAft>
              <a:buFont typeface="Symbol" pitchFamily="18" charset="2"/>
              <a:buChar char=""/>
            </a:pPr>
            <a:r>
              <a:rPr lang="en-US" altLang="en-US" sz="2600" kern="0" dirty="0">
                <a:latin typeface="Arial" charset="0"/>
                <a:ea typeface="Calibri" pitchFamily="34" charset="0"/>
                <a:cs typeface="Arial" charset="0"/>
              </a:rPr>
              <a:t>Talk to the other PEOs before the election. Make arrangements for food, drinks, snacks etc. for Election Day</a:t>
            </a:r>
          </a:p>
          <a:p>
            <a:pPr algn="l">
              <a:lnSpc>
                <a:spcPct val="115000"/>
              </a:lnSpc>
              <a:spcAft>
                <a:spcPts val="1425"/>
              </a:spcAft>
              <a:buFont typeface="Symbol" pitchFamily="18" charset="2"/>
              <a:buChar char=""/>
            </a:pPr>
            <a:r>
              <a:rPr lang="en-US" altLang="en-US" sz="2600" kern="0" dirty="0">
                <a:latin typeface="Arial" charset="0"/>
                <a:ea typeface="Calibri" pitchFamily="34" charset="0"/>
                <a:cs typeface="Arial" charset="0"/>
              </a:rPr>
              <a:t>Oversee set up of the voting location</a:t>
            </a:r>
          </a:p>
          <a:p>
            <a:pPr algn="l">
              <a:lnSpc>
                <a:spcPct val="115000"/>
              </a:lnSpc>
              <a:spcAft>
                <a:spcPts val="1425"/>
              </a:spcAft>
              <a:buFont typeface="Symbol" pitchFamily="18" charset="2"/>
              <a:buChar char=""/>
            </a:pPr>
            <a:r>
              <a:rPr lang="en-US" altLang="en-US" sz="2600" kern="0" dirty="0">
                <a:latin typeface="Arial" charset="0"/>
                <a:ea typeface="Calibri" pitchFamily="34" charset="0"/>
                <a:cs typeface="Arial" charset="0"/>
              </a:rPr>
              <a:t>Double check and rearrange the setup if needed</a:t>
            </a:r>
          </a:p>
          <a:p>
            <a:pPr algn="l">
              <a:lnSpc>
                <a:spcPct val="115000"/>
              </a:lnSpc>
              <a:spcAft>
                <a:spcPts val="1425"/>
              </a:spcAft>
              <a:buFont typeface="Symbol" pitchFamily="18" charset="2"/>
              <a:buChar char=""/>
            </a:pPr>
            <a:r>
              <a:rPr lang="en-US" altLang="en-US" sz="2600" kern="0" dirty="0">
                <a:latin typeface="Arial" charset="0"/>
                <a:ea typeface="Calibri" pitchFamily="34" charset="0"/>
                <a:cs typeface="Arial" charset="0"/>
              </a:rPr>
              <a:t>Manage the polling location throughout the day</a:t>
            </a:r>
          </a:p>
          <a:p>
            <a:pPr algn="l">
              <a:lnSpc>
                <a:spcPct val="115000"/>
              </a:lnSpc>
              <a:spcAft>
                <a:spcPts val="1425"/>
              </a:spcAft>
              <a:buFont typeface="Symbol" pitchFamily="18" charset="2"/>
              <a:buChar char=""/>
            </a:pPr>
            <a:r>
              <a:rPr lang="en-US" altLang="en-US" sz="2600" kern="0" dirty="0">
                <a:latin typeface="Arial" charset="0"/>
                <a:ea typeface="Calibri" pitchFamily="34" charset="0"/>
                <a:cs typeface="Arial" charset="0"/>
              </a:rPr>
              <a:t>Cover the other judges during their lunch breaks</a:t>
            </a:r>
          </a:p>
          <a:p>
            <a:pPr algn="l">
              <a:lnSpc>
                <a:spcPct val="115000"/>
              </a:lnSpc>
              <a:spcAft>
                <a:spcPts val="1425"/>
              </a:spcAft>
              <a:buFont typeface="Symbol" pitchFamily="18" charset="2"/>
              <a:buChar char=""/>
            </a:pPr>
            <a:r>
              <a:rPr lang="en-US" altLang="en-US" sz="2600" b="1" kern="0" dirty="0">
                <a:latin typeface="Arial" charset="0"/>
                <a:ea typeface="Calibri" pitchFamily="34" charset="0"/>
                <a:cs typeface="Arial" charset="0"/>
              </a:rPr>
              <a:t>Assure that all voters are treated fairly and with respect</a:t>
            </a:r>
          </a:p>
          <a:p>
            <a:pPr algn="l">
              <a:lnSpc>
                <a:spcPct val="115000"/>
              </a:lnSpc>
              <a:spcAft>
                <a:spcPts val="1425"/>
              </a:spcAft>
              <a:buFont typeface="Symbol" pitchFamily="18" charset="2"/>
              <a:buChar char=""/>
            </a:pPr>
            <a:r>
              <a:rPr lang="en-US" altLang="en-US" sz="2600" kern="0" dirty="0">
                <a:latin typeface="Arial" charset="0"/>
                <a:ea typeface="Calibri" pitchFamily="34" charset="0"/>
                <a:cs typeface="Arial" charset="0"/>
              </a:rPr>
              <a:t>Be able to perform all PEO job duties</a:t>
            </a:r>
          </a:p>
          <a:p>
            <a:pPr algn="l">
              <a:lnSpc>
                <a:spcPct val="115000"/>
              </a:lnSpc>
              <a:spcAft>
                <a:spcPts val="1425"/>
              </a:spcAft>
              <a:buFont typeface="Symbol" pitchFamily="18" charset="2"/>
              <a:buChar char=""/>
            </a:pPr>
            <a:r>
              <a:rPr lang="en-US" sz="2600" kern="0" dirty="0">
                <a:latin typeface="Arial" charset="0"/>
                <a:ea typeface="Calibri" pitchFamily="34" charset="0"/>
                <a:cs typeface="Arial" charset="0"/>
              </a:rPr>
              <a:t>Do your best to make new workers feel comfortable and welcome</a:t>
            </a:r>
          </a:p>
          <a:p>
            <a:pPr algn="l">
              <a:lnSpc>
                <a:spcPct val="115000"/>
              </a:lnSpc>
              <a:spcAft>
                <a:spcPts val="1425"/>
              </a:spcAft>
              <a:buFont typeface="Symbol" pitchFamily="18" charset="2"/>
              <a:buChar char=""/>
            </a:pPr>
            <a:r>
              <a:rPr lang="en-US" sz="2400" kern="0" dirty="0">
                <a:latin typeface="Arial" panose="020B0604020202020204" pitchFamily="34" charset="0"/>
                <a:cs typeface="Arial" panose="020B0604020202020204" pitchFamily="34" charset="0"/>
                <a:sym typeface="Gill Sans" charset="0"/>
              </a:rPr>
              <a:t>Be organized! When we are organized, voters have trust in our ability to run a fair election.</a:t>
            </a:r>
          </a:p>
          <a:p>
            <a:pPr algn="l">
              <a:lnSpc>
                <a:spcPct val="115000"/>
              </a:lnSpc>
              <a:spcAft>
                <a:spcPts val="1425"/>
              </a:spcAft>
              <a:buFont typeface="Symbol" pitchFamily="18" charset="2"/>
              <a:buChar char=""/>
            </a:pPr>
            <a:endParaRPr lang="en-US" altLang="en-US" sz="2600" kern="0" dirty="0">
              <a:latin typeface="Arial" charset="0"/>
              <a:ea typeface="Calibri" pitchFamily="34" charset="0"/>
              <a:cs typeface="Arial" charset="0"/>
            </a:endParaRPr>
          </a:p>
        </p:txBody>
      </p:sp>
      <p:pic>
        <p:nvPicPr>
          <p:cNvPr id="14" name="Picture 2" descr="http://pamlawhorne.com/wp-content/uploads/2011/08/reminder_finger_string_800_clr-300x300.png"/>
          <p:cNvPicPr>
            <a:picLocks noChangeAspect="1" noChangeArrowheads="1"/>
          </p:cNvPicPr>
          <p:nvPr/>
        </p:nvPicPr>
        <p:blipFill>
          <a:blip r:embed="rId3"/>
          <a:srcRect/>
          <a:stretch>
            <a:fillRect/>
          </a:stretch>
        </p:blipFill>
        <p:spPr bwMode="auto">
          <a:xfrm>
            <a:off x="9535332" y="3048000"/>
            <a:ext cx="3657600" cy="3657600"/>
          </a:xfrm>
          <a:prstGeom prst="rect">
            <a:avLst/>
          </a:prstGeom>
          <a:noFill/>
          <a:ln w="9525">
            <a:noFill/>
            <a:miter lim="800000"/>
            <a:headEnd/>
            <a:tailEnd/>
          </a:ln>
        </p:spPr>
      </p:pic>
    </p:spTree>
    <p:extLst>
      <p:ext uri="{BB962C8B-B14F-4D97-AF65-F5344CB8AC3E}">
        <p14:creationId xmlns:p14="http://schemas.microsoft.com/office/powerpoint/2010/main" val="13206997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7" name="Title 1"/>
          <p:cNvSpPr>
            <a:spLocks noGrp="1"/>
          </p:cNvSpPr>
          <p:nvPr>
            <p:ph type="title"/>
          </p:nvPr>
        </p:nvSpPr>
        <p:spPr>
          <a:xfrm>
            <a:off x="1203315" y="1465343"/>
            <a:ext cx="10477373" cy="6121319"/>
          </a:xfrm>
        </p:spPr>
        <p:txBody>
          <a:bodyPr/>
          <a:lstStyle/>
          <a:p>
            <a:r>
              <a:rPr lang="en-US" sz="2400" dirty="0">
                <a:latin typeface="Arial" charset="0"/>
                <a:cs typeface="Arial" charset="0"/>
              </a:rPr>
              <a:t>Introductions of Staff </a:t>
            </a:r>
            <a:br>
              <a:rPr lang="en-US" sz="2400" dirty="0">
                <a:latin typeface="Arial" charset="0"/>
                <a:cs typeface="Arial" charset="0"/>
              </a:rPr>
            </a:br>
            <a:br>
              <a:rPr lang="en-US" sz="2400" dirty="0">
                <a:latin typeface="Arial" charset="0"/>
                <a:cs typeface="Arial" charset="0"/>
              </a:rPr>
            </a:br>
            <a:r>
              <a:rPr lang="en-US" sz="2000" dirty="0">
                <a:latin typeface="Arial" charset="0"/>
                <a:cs typeface="Arial" charset="0"/>
              </a:rPr>
              <a:t>Name Tag</a:t>
            </a:r>
            <a:br>
              <a:rPr lang="en-US" sz="2000" dirty="0">
                <a:latin typeface="Arial" charset="0"/>
                <a:cs typeface="Arial" charset="0"/>
              </a:rPr>
            </a:br>
            <a:br>
              <a:rPr lang="en-US" sz="2000" dirty="0">
                <a:latin typeface="Arial" charset="0"/>
                <a:cs typeface="Arial" charset="0"/>
              </a:rPr>
            </a:br>
            <a:r>
              <a:rPr lang="en-US" sz="2000" b="1" dirty="0">
                <a:latin typeface="Arial" charset="0"/>
                <a:cs typeface="Arial" charset="0"/>
              </a:rPr>
              <a:t>Forms for EVERYONE:</a:t>
            </a:r>
            <a:br>
              <a:rPr lang="en-US" sz="2000" b="1" dirty="0">
                <a:latin typeface="Arial" charset="0"/>
                <a:cs typeface="Arial" charset="0"/>
              </a:rPr>
            </a:br>
            <a:r>
              <a:rPr lang="en-US" sz="2000" dirty="0">
                <a:latin typeface="Arial" charset="0"/>
                <a:cs typeface="Arial" charset="0"/>
              </a:rPr>
              <a:t>Independent Contractor Form (front &amp; back)</a:t>
            </a:r>
            <a:br>
              <a:rPr lang="en-US" sz="2000" dirty="0">
                <a:latin typeface="Arial" charset="0"/>
                <a:cs typeface="Arial" charset="0"/>
              </a:rPr>
            </a:br>
            <a:r>
              <a:rPr lang="en-US" sz="2000" dirty="0">
                <a:latin typeface="Arial" charset="0"/>
                <a:cs typeface="Arial" charset="0"/>
              </a:rPr>
              <a:t>PEO Application – are you related to anyone running for office?</a:t>
            </a:r>
            <a:br>
              <a:rPr lang="en-US" sz="2000" dirty="0">
                <a:latin typeface="Arial" charset="0"/>
                <a:cs typeface="Arial" charset="0"/>
              </a:rPr>
            </a:br>
            <a:r>
              <a:rPr lang="en-US" sz="2000" dirty="0">
                <a:latin typeface="Arial" charset="0"/>
                <a:cs typeface="Arial" charset="0"/>
              </a:rPr>
              <a:t>Ethics Policy</a:t>
            </a:r>
            <a:br>
              <a:rPr lang="en-US" sz="2000" dirty="0">
                <a:latin typeface="Arial" charset="0"/>
                <a:cs typeface="Arial" charset="0"/>
              </a:rPr>
            </a:br>
            <a:br>
              <a:rPr lang="en-US" sz="2000" dirty="0">
                <a:latin typeface="Arial" charset="0"/>
                <a:cs typeface="Arial" charset="0"/>
              </a:rPr>
            </a:br>
            <a:r>
              <a:rPr lang="en-US" sz="2000" dirty="0">
                <a:latin typeface="Arial" charset="0"/>
                <a:cs typeface="Arial" charset="0"/>
              </a:rPr>
              <a:t>Give me your email address today if you would like to do the online training</a:t>
            </a:r>
            <a:br>
              <a:rPr lang="en-US" sz="2000" dirty="0">
                <a:latin typeface="Arial" charset="0"/>
                <a:cs typeface="Arial" charset="0"/>
              </a:rPr>
            </a:br>
            <a:r>
              <a:rPr lang="en-US" sz="2000" dirty="0">
                <a:latin typeface="Arial" charset="0"/>
                <a:cs typeface="Arial" charset="0"/>
              </a:rPr>
              <a:t>(You can not have the same email as another PEO)</a:t>
            </a:r>
            <a:br>
              <a:rPr lang="en-US" sz="2000" dirty="0">
                <a:latin typeface="Arial" charset="0"/>
                <a:cs typeface="Arial" charset="0"/>
              </a:rPr>
            </a:br>
            <a:br>
              <a:rPr lang="en-US" sz="2000" dirty="0">
                <a:latin typeface="Arial" charset="0"/>
                <a:cs typeface="Arial" charset="0"/>
              </a:rPr>
            </a:br>
            <a:r>
              <a:rPr lang="en-US" sz="2000" dirty="0">
                <a:latin typeface="Arial" charset="0"/>
                <a:cs typeface="Arial" charset="0"/>
              </a:rPr>
              <a:t> Absentee request forms</a:t>
            </a:r>
            <a:br>
              <a:rPr lang="en-US" sz="2000" dirty="0">
                <a:latin typeface="Arial" charset="0"/>
                <a:cs typeface="Arial" charset="0"/>
              </a:rPr>
            </a:br>
            <a:br>
              <a:rPr lang="en-US" sz="2000" dirty="0">
                <a:latin typeface="Arial" charset="0"/>
                <a:cs typeface="Arial" charset="0"/>
              </a:rPr>
            </a:br>
            <a:r>
              <a:rPr lang="en-US" sz="2000" dirty="0">
                <a:latin typeface="Arial" charset="0"/>
                <a:cs typeface="Arial" charset="0"/>
              </a:rPr>
              <a:t>A copy of today’s training will be on our website to review before the election.</a:t>
            </a:r>
            <a:br>
              <a:rPr lang="en-US" sz="2000" dirty="0">
                <a:latin typeface="Arial" charset="0"/>
                <a:cs typeface="Arial" charset="0"/>
              </a:rPr>
            </a:br>
            <a:br>
              <a:rPr lang="en-US" sz="2000" dirty="0">
                <a:latin typeface="Arial" charset="0"/>
                <a:cs typeface="Arial" charset="0"/>
              </a:rPr>
            </a:br>
            <a:r>
              <a:rPr lang="en-US" sz="2000" dirty="0">
                <a:solidFill>
                  <a:srgbClr val="FF0000"/>
                </a:solidFill>
                <a:latin typeface="Arial" charset="0"/>
                <a:cs typeface="Arial" charset="0"/>
              </a:rPr>
              <a:t>Checks – will be mailed </a:t>
            </a:r>
            <a:r>
              <a:rPr lang="en-US" sz="2000" u="sng" dirty="0">
                <a:solidFill>
                  <a:srgbClr val="FF0000"/>
                </a:solidFill>
                <a:latin typeface="Arial" charset="0"/>
                <a:cs typeface="Arial" charset="0"/>
              </a:rPr>
              <a:t>no later than March 27</a:t>
            </a:r>
            <a:r>
              <a:rPr lang="en-US" sz="2000" u="sng" baseline="30000" dirty="0">
                <a:solidFill>
                  <a:srgbClr val="FF0000"/>
                </a:solidFill>
                <a:latin typeface="Arial" charset="0"/>
                <a:cs typeface="Arial" charset="0"/>
              </a:rPr>
              <a:t>th</a:t>
            </a:r>
            <a:r>
              <a:rPr lang="en-US" sz="2000" u="sng" dirty="0">
                <a:solidFill>
                  <a:srgbClr val="FF0000"/>
                </a:solidFill>
                <a:latin typeface="Arial" charset="0"/>
                <a:cs typeface="Arial" charset="0"/>
              </a:rPr>
              <a:t> </a:t>
            </a:r>
            <a:br>
              <a:rPr lang="en-US" sz="2000" u="sng" baseline="30000" dirty="0">
                <a:solidFill>
                  <a:srgbClr val="FF0000"/>
                </a:solidFill>
                <a:latin typeface="Arial" charset="0"/>
                <a:cs typeface="Arial" charset="0"/>
              </a:rPr>
            </a:br>
            <a:br>
              <a:rPr lang="en-US" sz="2000" baseline="30000" dirty="0">
                <a:solidFill>
                  <a:srgbClr val="FF0000"/>
                </a:solidFill>
                <a:latin typeface="Arial" charset="0"/>
                <a:cs typeface="Arial" charset="0"/>
              </a:rPr>
            </a:br>
            <a:r>
              <a:rPr lang="en-US" sz="2000" dirty="0">
                <a:solidFill>
                  <a:schemeClr val="accent4"/>
                </a:solidFill>
                <a:latin typeface="Arial" charset="0"/>
                <a:cs typeface="Arial" charset="0"/>
              </a:rPr>
              <a:t>If you don’t receive your check by the </a:t>
            </a:r>
            <a:r>
              <a:rPr lang="en-US" sz="2000" u="sng" dirty="0">
                <a:solidFill>
                  <a:srgbClr val="FF0000"/>
                </a:solidFill>
                <a:latin typeface="Arial" charset="0"/>
                <a:cs typeface="Arial" charset="0"/>
              </a:rPr>
              <a:t>middle of April</a:t>
            </a:r>
            <a:r>
              <a:rPr lang="en-US" sz="2000" dirty="0">
                <a:solidFill>
                  <a:schemeClr val="accent4"/>
                </a:solidFill>
                <a:latin typeface="Arial" charset="0"/>
                <a:cs typeface="Arial" charset="0"/>
              </a:rPr>
              <a:t>, please call our office.</a:t>
            </a:r>
            <a:br>
              <a:rPr lang="en-US" sz="2000" dirty="0">
                <a:solidFill>
                  <a:schemeClr val="accent4"/>
                </a:solidFill>
                <a:latin typeface="Arial" charset="0"/>
                <a:cs typeface="Arial" charset="0"/>
              </a:rPr>
            </a:br>
            <a:br>
              <a:rPr lang="en-US" sz="2000" baseline="30000" dirty="0">
                <a:solidFill>
                  <a:schemeClr val="accent4"/>
                </a:solidFill>
                <a:latin typeface="Arial" charset="0"/>
                <a:cs typeface="Arial" charset="0"/>
              </a:rPr>
            </a:br>
            <a:endParaRPr lang="en-US" sz="2000" dirty="0">
              <a:solidFill>
                <a:srgbClr val="FF0000"/>
              </a:solidFill>
              <a:latin typeface="Arial" charset="0"/>
              <a:cs typeface="Arial"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816" y="150966"/>
            <a:ext cx="4432370" cy="154579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6672" y="1517650"/>
            <a:ext cx="2777331" cy="2777331"/>
          </a:xfrm>
          <a:prstGeom prst="rect">
            <a:avLst/>
          </a:prstGeom>
        </p:spPr>
      </p:pic>
    </p:spTree>
    <p:extLst>
      <p:ext uri="{BB962C8B-B14F-4D97-AF65-F5344CB8AC3E}">
        <p14:creationId xmlns:p14="http://schemas.microsoft.com/office/powerpoint/2010/main" val="4562745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1" name="Title 1"/>
          <p:cNvSpPr>
            <a:spLocks noGrp="1"/>
          </p:cNvSpPr>
          <p:nvPr>
            <p:ph type="title"/>
          </p:nvPr>
        </p:nvSpPr>
        <p:spPr>
          <a:xfrm>
            <a:off x="23812" y="16476"/>
            <a:ext cx="12903200" cy="1447800"/>
          </a:xfrm>
        </p:spPr>
        <p:txBody>
          <a:bodyPr/>
          <a:lstStyle/>
          <a:p>
            <a:pPr eaLnBrk="1" hangingPunct="1"/>
            <a:r>
              <a:rPr lang="en-US" sz="5400" b="1" dirty="0">
                <a:solidFill>
                  <a:schemeClr val="accent3"/>
                </a:solidFill>
                <a:latin typeface="Arial" charset="0"/>
                <a:cs typeface="Arial" charset="0"/>
              </a:rPr>
              <a:t>VLM Responsibilities</a:t>
            </a:r>
            <a:br>
              <a:rPr lang="en-US" sz="5400" b="1" dirty="0">
                <a:solidFill>
                  <a:schemeClr val="accent3"/>
                </a:solidFill>
                <a:latin typeface="Arial" charset="0"/>
                <a:cs typeface="Arial" charset="0"/>
              </a:rPr>
            </a:br>
            <a:r>
              <a:rPr lang="en-US" sz="3800" b="1" dirty="0">
                <a:solidFill>
                  <a:schemeClr val="accent3"/>
                </a:solidFill>
                <a:latin typeface="Arial" charset="0"/>
                <a:cs typeface="Arial" charset="0"/>
              </a:rPr>
              <a:t>(On Election Day – Before Polls Open)</a:t>
            </a:r>
            <a:endParaRPr lang="en-US" sz="3800" dirty="0">
              <a:solidFill>
                <a:schemeClr val="accent3"/>
              </a:solidFill>
              <a:latin typeface="Arial" charset="0"/>
              <a:cs typeface="Arial" charset="0"/>
            </a:endParaRPr>
          </a:p>
        </p:txBody>
      </p:sp>
      <p:sp>
        <p:nvSpPr>
          <p:cNvPr id="17" name="Content Placeholder 2"/>
          <p:cNvSpPr>
            <a:spLocks noGrp="1"/>
          </p:cNvSpPr>
          <p:nvPr>
            <p:ph idx="1"/>
          </p:nvPr>
        </p:nvSpPr>
        <p:spPr>
          <a:xfrm>
            <a:off x="406399" y="1676400"/>
            <a:ext cx="12138025" cy="7980363"/>
          </a:xfrm>
        </p:spPr>
        <p:txBody>
          <a:bodyPr>
            <a:normAutofit/>
          </a:bodyPr>
          <a:lstStyle/>
          <a:p>
            <a:pPr marL="390138" indent="-390138" algn="l" eaLnBrk="1" fontAlgn="auto" hangingPunct="1">
              <a:spcBef>
                <a:spcPts val="825"/>
              </a:spcBef>
              <a:spcAft>
                <a:spcPts val="0"/>
              </a:spcAft>
              <a:buFont typeface="Wingdings 2"/>
              <a:buChar char=""/>
              <a:defRPr/>
            </a:pPr>
            <a:r>
              <a:rPr lang="en-US" sz="2200" dirty="0">
                <a:latin typeface="Arial" panose="020B0604020202020204" pitchFamily="34" charset="0"/>
                <a:cs typeface="Arial" panose="020B0604020202020204" pitchFamily="34" charset="0"/>
                <a:sym typeface="Gill Sans" charset="0"/>
              </a:rPr>
              <a:t>Arrive no later than 5:30a.m.</a:t>
            </a:r>
          </a:p>
          <a:p>
            <a:pPr marL="390138" indent="-390138" algn="l" eaLnBrk="1" fontAlgn="auto" hangingPunct="1">
              <a:spcBef>
                <a:spcPts val="825"/>
              </a:spcBef>
              <a:spcAft>
                <a:spcPts val="0"/>
              </a:spcAft>
              <a:buFont typeface="Wingdings 2"/>
              <a:buChar char=""/>
              <a:defRPr/>
            </a:pPr>
            <a:r>
              <a:rPr lang="en-US" sz="2200" dirty="0">
                <a:latin typeface="Arial" panose="020B0604020202020204" pitchFamily="34" charset="0"/>
                <a:cs typeface="Arial" panose="020B0604020202020204" pitchFamily="34" charset="0"/>
                <a:sym typeface="Gill Sans" charset="0"/>
              </a:rPr>
              <a:t>If the location is not unlocked, please call the board office. </a:t>
            </a:r>
          </a:p>
          <a:p>
            <a:pPr marL="390138" indent="-390138" algn="l" eaLnBrk="1" fontAlgn="auto" hangingPunct="1">
              <a:spcBef>
                <a:spcPts val="825"/>
              </a:spcBef>
              <a:spcAft>
                <a:spcPts val="0"/>
              </a:spcAft>
              <a:buFont typeface="Wingdings 2"/>
              <a:buChar char=""/>
              <a:defRPr/>
            </a:pPr>
            <a:r>
              <a:rPr lang="en-US" sz="2200" dirty="0">
                <a:latin typeface="Arial" panose="020B0604020202020204" pitchFamily="34" charset="0"/>
                <a:cs typeface="Arial" panose="020B0604020202020204" pitchFamily="34" charset="0"/>
                <a:sym typeface="Gill Sans" charset="0"/>
              </a:rPr>
              <a:t>By 6:00 a.m., if you are missing PEOs, call our office immediately. </a:t>
            </a:r>
          </a:p>
          <a:p>
            <a:pPr marL="390138" indent="-390138" algn="l" eaLnBrk="1" fontAlgn="auto" hangingPunct="1">
              <a:spcBef>
                <a:spcPts val="825"/>
              </a:spcBef>
              <a:spcAft>
                <a:spcPts val="0"/>
              </a:spcAft>
              <a:buFont typeface="Wingdings 2"/>
              <a:buChar char=""/>
              <a:defRPr/>
            </a:pPr>
            <a:r>
              <a:rPr lang="en-US" sz="2200" dirty="0">
                <a:latin typeface="Arial" panose="020B0604020202020204" pitchFamily="34" charset="0"/>
                <a:cs typeface="Arial" panose="020B0604020202020204" pitchFamily="34" charset="0"/>
                <a:sym typeface="Gill Sans" charset="0"/>
              </a:rPr>
              <a:t>Open your supplies.</a:t>
            </a:r>
          </a:p>
          <a:p>
            <a:pPr marL="390138" indent="-390138" algn="l" eaLnBrk="1" fontAlgn="auto" hangingPunct="1">
              <a:spcBef>
                <a:spcPts val="825"/>
              </a:spcBef>
              <a:spcAft>
                <a:spcPts val="0"/>
              </a:spcAft>
              <a:buFont typeface="Wingdings 2"/>
              <a:buChar char=""/>
              <a:defRPr/>
            </a:pPr>
            <a:r>
              <a:rPr lang="en-US" sz="2200" dirty="0">
                <a:latin typeface="Arial" panose="020B0604020202020204" pitchFamily="34" charset="0"/>
                <a:cs typeface="Arial" panose="020B0604020202020204" pitchFamily="34" charset="0"/>
                <a:sym typeface="Gill Sans" charset="0"/>
              </a:rPr>
              <a:t>Administer the </a:t>
            </a:r>
            <a:r>
              <a:rPr lang="en-US" sz="2200" i="1" dirty="0">
                <a:latin typeface="Arial" panose="020B0604020202020204" pitchFamily="34" charset="0"/>
                <a:cs typeface="Arial" panose="020B0604020202020204" pitchFamily="34" charset="0"/>
                <a:sym typeface="Gill Sans" charset="0"/>
              </a:rPr>
              <a:t>Oath of Office </a:t>
            </a:r>
            <a:r>
              <a:rPr lang="en-US" sz="2200" dirty="0">
                <a:latin typeface="Arial" panose="020B0604020202020204" pitchFamily="34" charset="0"/>
                <a:cs typeface="Arial" panose="020B0604020202020204" pitchFamily="34" charset="0"/>
                <a:sym typeface="Gill Sans" charset="0"/>
              </a:rPr>
              <a:t>and have all 4 workers sign it.</a:t>
            </a:r>
          </a:p>
          <a:p>
            <a:pPr marL="390138" indent="-390138" algn="l" eaLnBrk="1" fontAlgn="auto" hangingPunct="1">
              <a:spcBef>
                <a:spcPts val="825"/>
              </a:spcBef>
              <a:spcAft>
                <a:spcPts val="0"/>
              </a:spcAft>
              <a:buFont typeface="Wingdings 2"/>
              <a:buChar char=""/>
              <a:defRPr/>
            </a:pPr>
            <a:r>
              <a:rPr lang="en-US" sz="2200" dirty="0">
                <a:latin typeface="Arial" panose="020B0604020202020204" pitchFamily="34" charset="0"/>
                <a:cs typeface="Arial" panose="020B0604020202020204" pitchFamily="34" charset="0"/>
                <a:sym typeface="Gill Sans" charset="0"/>
              </a:rPr>
              <a:t>Do not break any seals until the numbers have been recorded on the reconciliation chart.</a:t>
            </a:r>
          </a:p>
          <a:p>
            <a:pPr marL="390138" indent="-390138" algn="l" eaLnBrk="1" fontAlgn="auto" hangingPunct="1">
              <a:spcBef>
                <a:spcPts val="825"/>
              </a:spcBef>
              <a:spcAft>
                <a:spcPts val="0"/>
              </a:spcAft>
              <a:buFont typeface="Wingdings 2"/>
              <a:buChar char=""/>
              <a:defRPr/>
            </a:pPr>
            <a:r>
              <a:rPr lang="en-US" sz="2200" dirty="0">
                <a:latin typeface="Arial" panose="020B0604020202020204" pitchFamily="34" charset="0"/>
                <a:cs typeface="Arial" panose="020B0604020202020204" pitchFamily="34" charset="0"/>
                <a:sym typeface="Gill Sans" charset="0"/>
              </a:rPr>
              <a:t>Open </a:t>
            </a:r>
            <a:r>
              <a:rPr lang="en-US" sz="2200" dirty="0" err="1">
                <a:latin typeface="Arial" panose="020B0604020202020204" pitchFamily="34" charset="0"/>
                <a:cs typeface="Arial" panose="020B0604020202020204" pitchFamily="34" charset="0"/>
                <a:sym typeface="Gill Sans" charset="0"/>
              </a:rPr>
              <a:t>PollPads</a:t>
            </a:r>
            <a:r>
              <a:rPr lang="en-US" sz="2200" dirty="0">
                <a:latin typeface="Arial" panose="020B0604020202020204" pitchFamily="34" charset="0"/>
                <a:cs typeface="Arial" panose="020B0604020202020204" pitchFamily="34" charset="0"/>
                <a:sym typeface="Gill Sans" charset="0"/>
              </a:rPr>
              <a:t>, voting machines, and print &amp; sign the zero tape </a:t>
            </a:r>
          </a:p>
          <a:p>
            <a:pPr marL="390138" indent="-390138" algn="l" eaLnBrk="1" fontAlgn="auto" hangingPunct="1">
              <a:spcBef>
                <a:spcPts val="825"/>
              </a:spcBef>
              <a:spcAft>
                <a:spcPts val="0"/>
              </a:spcAft>
              <a:buFont typeface="Wingdings 2"/>
              <a:buChar char=""/>
              <a:defRPr/>
            </a:pPr>
            <a:r>
              <a:rPr lang="en-US" sz="2200" dirty="0">
                <a:latin typeface="Arial" panose="020B0604020202020204" pitchFamily="34" charset="0"/>
                <a:cs typeface="Arial" panose="020B0604020202020204" pitchFamily="34" charset="0"/>
                <a:sym typeface="Gill Sans" charset="0"/>
              </a:rPr>
              <a:t>Materials in your precinct kits:</a:t>
            </a:r>
          </a:p>
          <a:p>
            <a:pPr marL="1371600" lvl="2" indent="-571500" algn="l">
              <a:lnSpc>
                <a:spcPct val="80000"/>
              </a:lnSpc>
              <a:spcBef>
                <a:spcPct val="500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sym typeface="Gill Sans" charset="0"/>
              </a:rPr>
              <a:t>Tape the contents labeled “Post on Wall” to the wall in your precinct.</a:t>
            </a:r>
          </a:p>
          <a:p>
            <a:pPr marL="1371600" lvl="2" indent="-571500" algn="l">
              <a:lnSpc>
                <a:spcPct val="80000"/>
              </a:lnSpc>
              <a:spcBef>
                <a:spcPct val="500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sym typeface="Gill Sans" charset="0"/>
              </a:rPr>
              <a:t>Precinct name sign to be hung on the front of your table.</a:t>
            </a:r>
          </a:p>
          <a:p>
            <a:pPr marL="1371600" lvl="2" indent="-571500" algn="l">
              <a:lnSpc>
                <a:spcPct val="80000"/>
              </a:lnSpc>
              <a:spcBef>
                <a:spcPct val="500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sym typeface="Gill Sans" charset="0"/>
              </a:rPr>
              <a:t>Sample ballots (printed on green paper), will be in your supplies – can lay on your table for voters to use if they request it.</a:t>
            </a:r>
          </a:p>
          <a:p>
            <a:pPr marL="390138" indent="-390138" algn="l" eaLnBrk="1" fontAlgn="auto" hangingPunct="1">
              <a:spcBef>
                <a:spcPts val="825"/>
              </a:spcBef>
              <a:spcAft>
                <a:spcPts val="0"/>
              </a:spcAft>
              <a:buFont typeface="Wingdings 2"/>
              <a:buChar char=""/>
              <a:defRPr/>
            </a:pPr>
            <a:r>
              <a:rPr lang="en-US" sz="2200" dirty="0">
                <a:latin typeface="Arial" panose="020B0604020202020204" pitchFamily="34" charset="0"/>
                <a:cs typeface="Arial" panose="020B0604020202020204" pitchFamily="34" charset="0"/>
                <a:sym typeface="Gill Sans" charset="0"/>
              </a:rPr>
              <a:t>Flags must be placed 100 feet from the entrance of the polling location.</a:t>
            </a:r>
          </a:p>
          <a:p>
            <a:pPr marL="390138" indent="-390138" algn="l" eaLnBrk="1" fontAlgn="auto" hangingPunct="1">
              <a:spcBef>
                <a:spcPts val="825"/>
              </a:spcBef>
              <a:spcAft>
                <a:spcPts val="0"/>
              </a:spcAft>
              <a:buFont typeface="Wingdings 2"/>
              <a:buChar char=""/>
              <a:defRPr/>
            </a:pPr>
            <a:r>
              <a:rPr lang="en-US" sz="2200" dirty="0">
                <a:solidFill>
                  <a:srgbClr val="00B050"/>
                </a:solidFill>
                <a:latin typeface="Arial" panose="020B0604020202020204" pitchFamily="34" charset="0"/>
                <a:cs typeface="Arial" panose="020B0604020202020204" pitchFamily="34" charset="0"/>
                <a:sym typeface="Gill Sans" charset="0"/>
              </a:rPr>
              <a:t>The 6:30am list will be sent out (1 per location) with your supplies</a:t>
            </a:r>
          </a:p>
          <a:p>
            <a:pPr marL="390138" indent="-390138" algn="l" eaLnBrk="1" fontAlgn="auto" hangingPunct="1">
              <a:spcBef>
                <a:spcPts val="825"/>
              </a:spcBef>
              <a:spcAft>
                <a:spcPts val="0"/>
              </a:spcAft>
              <a:buFont typeface="Wingdings 2"/>
              <a:buChar char=""/>
              <a:defRPr/>
            </a:pPr>
            <a:endParaRPr lang="en-US" sz="2800" dirty="0">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25875858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7" name="Title 1"/>
          <p:cNvSpPr>
            <a:spLocks noGrp="1"/>
          </p:cNvSpPr>
          <p:nvPr>
            <p:ph type="title"/>
          </p:nvPr>
        </p:nvSpPr>
        <p:spPr>
          <a:xfrm>
            <a:off x="650081" y="168827"/>
            <a:ext cx="11704637" cy="1022591"/>
          </a:xfrm>
        </p:spPr>
        <p:txBody>
          <a:bodyPr/>
          <a:lstStyle/>
          <a:p>
            <a:pPr eaLnBrk="1" hangingPunct="1"/>
            <a:r>
              <a:rPr lang="en-US" sz="5400" b="1" dirty="0">
                <a:solidFill>
                  <a:schemeClr val="bg1"/>
                </a:solidFill>
                <a:latin typeface="Arial" charset="0"/>
                <a:cs typeface="Arial" charset="0"/>
              </a:rPr>
              <a:t>Posting List</a:t>
            </a:r>
          </a:p>
        </p:txBody>
      </p:sp>
      <p:sp>
        <p:nvSpPr>
          <p:cNvPr id="18" name="TextBox 7"/>
          <p:cNvSpPr txBox="1">
            <a:spLocks noChangeArrowheads="1"/>
          </p:cNvSpPr>
          <p:nvPr/>
        </p:nvSpPr>
        <p:spPr bwMode="auto">
          <a:xfrm>
            <a:off x="924718" y="1709440"/>
            <a:ext cx="11430000" cy="6363791"/>
          </a:xfrm>
          <a:prstGeom prst="rect">
            <a:avLst/>
          </a:prstGeom>
          <a:noFill/>
          <a:ln>
            <a:noFill/>
          </a:ln>
        </p:spPr>
        <p:txBody>
          <a:bodyPr wrap="square" lIns="130046" tIns="65023" rIns="130046" bIns="65023">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defRPr/>
            </a:pPr>
            <a:r>
              <a:rPr lang="en-US" sz="3200" dirty="0">
                <a:solidFill>
                  <a:srgbClr val="33CC33"/>
                </a:solidFill>
                <a:latin typeface="Arial" panose="020B0604020202020204" pitchFamily="34" charset="0"/>
                <a:sym typeface="Gill Sans" charset="0"/>
              </a:rPr>
              <a:t>6:30 list – provided at pickup</a:t>
            </a:r>
          </a:p>
          <a:p>
            <a:pPr eaLnBrk="1" hangingPunct="1">
              <a:buFont typeface="Arial" pitchFamily="34" charset="0"/>
              <a:buChar char="•"/>
              <a:defRPr/>
            </a:pPr>
            <a:r>
              <a:rPr lang="en-US" sz="3200" dirty="0">
                <a:latin typeface="Arial" panose="020B0604020202020204" pitchFamily="34" charset="0"/>
                <a:sym typeface="Gill Sans" charset="0"/>
              </a:rPr>
              <a:t>Post list at 11:00 a.m.</a:t>
            </a:r>
          </a:p>
          <a:p>
            <a:pPr eaLnBrk="1" hangingPunct="1">
              <a:buFont typeface="Arial" pitchFamily="34" charset="0"/>
              <a:buChar char="•"/>
              <a:defRPr/>
            </a:pPr>
            <a:r>
              <a:rPr lang="en-US" sz="3200" dirty="0">
                <a:latin typeface="Arial" panose="020B0604020202020204" pitchFamily="34" charset="0"/>
                <a:sym typeface="Gill Sans" charset="0"/>
              </a:rPr>
              <a:t>Post list at 4:00 p.m.</a:t>
            </a:r>
          </a:p>
          <a:p>
            <a:pPr eaLnBrk="1" hangingPunct="1">
              <a:buFont typeface="Arial" pitchFamily="34" charset="0"/>
              <a:buChar char="•"/>
              <a:defRPr/>
            </a:pPr>
            <a:endParaRPr lang="en-US" sz="3200" dirty="0">
              <a:latin typeface="Arial" panose="020B0604020202020204" pitchFamily="34" charset="0"/>
              <a:sym typeface="Gill Sans" charset="0"/>
            </a:endParaRPr>
          </a:p>
          <a:p>
            <a:pPr eaLnBrk="1" hangingPunct="1">
              <a:buFont typeface="Arial" pitchFamily="34" charset="0"/>
              <a:buChar char="•"/>
              <a:defRPr/>
            </a:pPr>
            <a:r>
              <a:rPr lang="en-US" sz="3200" dirty="0">
                <a:latin typeface="Arial" panose="020B0604020202020204" pitchFamily="34" charset="0"/>
                <a:sym typeface="Gill Sans" charset="0"/>
              </a:rPr>
              <a:t>These lists are printed from the </a:t>
            </a:r>
            <a:r>
              <a:rPr lang="en-US" sz="3200" dirty="0" err="1">
                <a:latin typeface="Arial" panose="020B0604020202020204" pitchFamily="34" charset="0"/>
                <a:sym typeface="Gill Sans" charset="0"/>
              </a:rPr>
              <a:t>PollPad</a:t>
            </a:r>
            <a:r>
              <a:rPr lang="en-US" sz="3200" dirty="0">
                <a:latin typeface="Arial" panose="020B0604020202020204" pitchFamily="34" charset="0"/>
                <a:sym typeface="Gill Sans" charset="0"/>
              </a:rPr>
              <a:t> (print ONLY one list per polling location because they are all networked)</a:t>
            </a:r>
          </a:p>
          <a:p>
            <a:pPr marL="0" indent="0" eaLnBrk="1" hangingPunct="1">
              <a:defRPr/>
            </a:pPr>
            <a:endParaRPr lang="en-US" sz="3200" dirty="0">
              <a:latin typeface="Arial" panose="020B0604020202020204" pitchFamily="34" charset="0"/>
              <a:sym typeface="Gill Sans" charset="0"/>
            </a:endParaRPr>
          </a:p>
          <a:p>
            <a:pPr eaLnBrk="1" hangingPunct="1">
              <a:buFont typeface="Arial" pitchFamily="34" charset="0"/>
              <a:buChar char="•"/>
              <a:defRPr/>
            </a:pPr>
            <a:r>
              <a:rPr lang="en-US" sz="3200" b="1" dirty="0">
                <a:latin typeface="Arial" panose="020B0604020202020204" pitchFamily="34" charset="0"/>
                <a:sym typeface="Gill Sans" charset="0"/>
              </a:rPr>
              <a:t>Please return all three copies with your supplies.</a:t>
            </a:r>
          </a:p>
          <a:p>
            <a:pPr marL="0" indent="0" eaLnBrk="1" hangingPunct="1">
              <a:defRPr/>
            </a:pPr>
            <a:endParaRPr lang="en-US" sz="3200" b="1" dirty="0">
              <a:latin typeface="Arial" panose="020B0604020202020204" pitchFamily="34" charset="0"/>
              <a:sym typeface="Gill Sans" charset="0"/>
            </a:endParaRPr>
          </a:p>
          <a:p>
            <a:pPr marL="0" indent="0" eaLnBrk="1" hangingPunct="1">
              <a:defRPr/>
            </a:pPr>
            <a:r>
              <a:rPr lang="en-US" sz="3200" b="1" dirty="0">
                <a:latin typeface="Arial" panose="020B0604020202020204" pitchFamily="34" charset="0"/>
                <a:sym typeface="Gill Sans" charset="0"/>
              </a:rPr>
              <a:t>*THE POSTING LIST MUST BE MADE AVAILABLE TO ANYONE COMING INTO THE POLLS ON ELECTION DAY*</a:t>
            </a:r>
          </a:p>
          <a:p>
            <a:pPr marL="0" indent="0" eaLnBrk="1" hangingPunct="1">
              <a:defRPr/>
            </a:pPr>
            <a:r>
              <a:rPr lang="en-US" sz="3200" b="1" dirty="0">
                <a:solidFill>
                  <a:srgbClr val="FF0000"/>
                </a:solidFill>
                <a:latin typeface="Arial" panose="020B0604020202020204" pitchFamily="34" charset="0"/>
                <a:sym typeface="Gill Sans" charset="0"/>
              </a:rPr>
              <a:t>Post in an area where everyone will have access to it.</a:t>
            </a:r>
            <a:endParaRPr lang="en-US" sz="2100" dirty="0">
              <a:solidFill>
                <a:srgbClr val="FF0000"/>
              </a:solidFill>
              <a:latin typeface="Arial" panose="020B0604020202020204" pitchFamily="34" charset="0"/>
              <a:sym typeface="Gill Sans" charset="0"/>
            </a:endParaRPr>
          </a:p>
          <a:p>
            <a:pPr eaLnBrk="1" hangingPunct="1">
              <a:buFont typeface="Arial" pitchFamily="34" charset="0"/>
              <a:buChar char="•"/>
              <a:defRPr/>
            </a:pPr>
            <a:endParaRPr lang="en-US" altLang="en-US" sz="2100" dirty="0">
              <a:latin typeface="Arial" panose="020B0604020202020204" pitchFamily="34" charset="0"/>
              <a:sym typeface="Gill Sans" charset="0"/>
            </a:endParaRPr>
          </a:p>
        </p:txBody>
      </p:sp>
    </p:spTree>
    <p:extLst>
      <p:ext uri="{BB962C8B-B14F-4D97-AF65-F5344CB8AC3E}">
        <p14:creationId xmlns:p14="http://schemas.microsoft.com/office/powerpoint/2010/main" val="222214973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765968" y="218707"/>
            <a:ext cx="11704638" cy="1011107"/>
          </a:xfrm>
        </p:spPr>
        <p:txBody>
          <a:bodyPr/>
          <a:lstStyle/>
          <a:p>
            <a:pPr eaLnBrk="1" hangingPunct="1">
              <a:lnSpc>
                <a:spcPct val="115000"/>
              </a:lnSpc>
              <a:spcAft>
                <a:spcPts val="1425"/>
              </a:spcAft>
            </a:pPr>
            <a:r>
              <a:rPr lang="en-US" sz="5400" b="1" dirty="0" err="1">
                <a:solidFill>
                  <a:schemeClr val="bg1"/>
                </a:solidFill>
                <a:latin typeface="Arial" charset="0"/>
                <a:ea typeface="Calibri" pitchFamily="34" charset="0"/>
                <a:cs typeface="Arial" charset="0"/>
              </a:rPr>
              <a:t>PollPad</a:t>
            </a:r>
            <a:r>
              <a:rPr lang="en-US" sz="5400" b="1" dirty="0">
                <a:solidFill>
                  <a:schemeClr val="bg1"/>
                </a:solidFill>
                <a:latin typeface="Arial" charset="0"/>
                <a:ea typeface="Calibri" pitchFamily="34" charset="0"/>
                <a:cs typeface="Arial" charset="0"/>
              </a:rPr>
              <a:t> Workers</a:t>
            </a:r>
            <a:endParaRPr lang="en-US" sz="5400" dirty="0">
              <a:solidFill>
                <a:schemeClr val="bg1"/>
              </a:solidFill>
              <a:latin typeface="Arial" charset="0"/>
              <a:ea typeface="Calibri" pitchFamily="34" charset="0"/>
              <a:cs typeface="Arial" charset="0"/>
            </a:endParaRPr>
          </a:p>
        </p:txBody>
      </p:sp>
      <p:sp>
        <p:nvSpPr>
          <p:cNvPr id="16" name="Rectangle 8"/>
          <p:cNvSpPr>
            <a:spLocks noChangeArrowheads="1"/>
          </p:cNvSpPr>
          <p:nvPr/>
        </p:nvSpPr>
        <p:spPr bwMode="auto">
          <a:xfrm>
            <a:off x="1223168" y="2261704"/>
            <a:ext cx="10790238" cy="4813623"/>
          </a:xfrm>
          <a:prstGeom prst="rect">
            <a:avLst/>
          </a:prstGeom>
          <a:noFill/>
          <a:ln w="9525">
            <a:noFill/>
            <a:miter lim="800000"/>
            <a:headEnd/>
            <a:tailEnd/>
          </a:ln>
        </p:spPr>
        <p:txBody>
          <a:bodyPr wrap="square" lIns="130046" tIns="65023" rIns="130046" bIns="65023">
            <a:spAutoFit/>
          </a:bodyPr>
          <a:lstStyle/>
          <a:p>
            <a:pPr marL="342900" indent="-342900">
              <a:lnSpc>
                <a:spcPct val="115000"/>
              </a:lnSpc>
              <a:spcAft>
                <a:spcPts val="1425"/>
              </a:spcAft>
              <a:buFont typeface="Symbol" pitchFamily="18" charset="2"/>
              <a:buChar char=""/>
            </a:pPr>
            <a:r>
              <a:rPr lang="en-US" altLang="en-US" sz="3200" dirty="0">
                <a:solidFill>
                  <a:schemeClr val="tx1"/>
                </a:solidFill>
                <a:latin typeface="Arial" charset="0"/>
                <a:ea typeface="Calibri" pitchFamily="34" charset="0"/>
                <a:cs typeface="Arial" charset="0"/>
              </a:rPr>
              <a:t>Set up </a:t>
            </a:r>
            <a:r>
              <a:rPr lang="en-US" altLang="en-US" sz="3200" dirty="0" err="1">
                <a:solidFill>
                  <a:schemeClr val="tx1"/>
                </a:solidFill>
                <a:latin typeface="Arial" charset="0"/>
                <a:ea typeface="Calibri" pitchFamily="34" charset="0"/>
                <a:cs typeface="Arial" charset="0"/>
              </a:rPr>
              <a:t>pollpads</a:t>
            </a:r>
            <a:r>
              <a:rPr lang="en-US" altLang="en-US" sz="3200" dirty="0">
                <a:solidFill>
                  <a:schemeClr val="tx1"/>
                </a:solidFill>
                <a:latin typeface="Arial" charset="0"/>
                <a:ea typeface="Calibri" pitchFamily="34" charset="0"/>
                <a:cs typeface="Arial" charset="0"/>
              </a:rPr>
              <a:t> on election morning</a:t>
            </a:r>
          </a:p>
          <a:p>
            <a:pPr marL="342900" indent="-342900">
              <a:lnSpc>
                <a:spcPct val="115000"/>
              </a:lnSpc>
              <a:spcAft>
                <a:spcPts val="1425"/>
              </a:spcAft>
              <a:buFont typeface="Symbol" pitchFamily="18" charset="2"/>
              <a:buChar char=""/>
            </a:pPr>
            <a:r>
              <a:rPr lang="en-US" altLang="en-US" sz="3200" dirty="0">
                <a:solidFill>
                  <a:schemeClr val="tx1"/>
                </a:solidFill>
                <a:latin typeface="Arial" charset="0"/>
                <a:ea typeface="Calibri" pitchFamily="34" charset="0"/>
                <a:cs typeface="Arial" charset="0"/>
              </a:rPr>
              <a:t>Check voter ID</a:t>
            </a:r>
          </a:p>
          <a:p>
            <a:pPr marL="342900" indent="-342900">
              <a:lnSpc>
                <a:spcPct val="115000"/>
              </a:lnSpc>
              <a:spcAft>
                <a:spcPts val="1425"/>
              </a:spcAft>
              <a:buFont typeface="Symbol" pitchFamily="18" charset="2"/>
              <a:buChar char=""/>
            </a:pPr>
            <a:r>
              <a:rPr lang="en-US" altLang="en-US" sz="3200" dirty="0">
                <a:solidFill>
                  <a:schemeClr val="tx1"/>
                </a:solidFill>
                <a:latin typeface="Arial" charset="0"/>
                <a:ea typeface="Calibri" pitchFamily="34" charset="0"/>
                <a:cs typeface="Arial" charset="0"/>
              </a:rPr>
              <a:t>Determine whether voters are regular or provisional </a:t>
            </a:r>
          </a:p>
          <a:p>
            <a:pPr marL="342900" indent="-342900">
              <a:lnSpc>
                <a:spcPct val="115000"/>
              </a:lnSpc>
              <a:spcAft>
                <a:spcPts val="1425"/>
              </a:spcAft>
              <a:buFont typeface="Symbol" pitchFamily="18" charset="2"/>
              <a:buChar char=""/>
            </a:pPr>
            <a:r>
              <a:rPr lang="en-US" altLang="en-US" sz="3200" dirty="0">
                <a:solidFill>
                  <a:schemeClr val="tx1"/>
                </a:solidFill>
                <a:latin typeface="Arial" charset="0"/>
                <a:ea typeface="Calibri" pitchFamily="34" charset="0"/>
                <a:cs typeface="Arial" charset="0"/>
              </a:rPr>
              <a:t>Tear down </a:t>
            </a:r>
            <a:r>
              <a:rPr lang="en-US" altLang="en-US" sz="3200" dirty="0" err="1">
                <a:solidFill>
                  <a:schemeClr val="tx1"/>
                </a:solidFill>
                <a:latin typeface="Arial" charset="0"/>
                <a:ea typeface="Calibri" pitchFamily="34" charset="0"/>
                <a:cs typeface="Arial" charset="0"/>
              </a:rPr>
              <a:t>pollpad</a:t>
            </a:r>
            <a:r>
              <a:rPr lang="en-US" altLang="en-US" sz="3200" dirty="0">
                <a:solidFill>
                  <a:schemeClr val="tx1"/>
                </a:solidFill>
                <a:latin typeface="Arial" charset="0"/>
                <a:ea typeface="Calibri" pitchFamily="34" charset="0"/>
                <a:cs typeface="Arial" charset="0"/>
              </a:rPr>
              <a:t> equipment at the end of the day and assist other precincts with tear down and return of equipment</a:t>
            </a:r>
          </a:p>
          <a:p>
            <a:pPr marL="342900" indent="-342900">
              <a:lnSpc>
                <a:spcPct val="115000"/>
              </a:lnSpc>
              <a:spcAft>
                <a:spcPts val="1425"/>
              </a:spcAft>
              <a:buFont typeface="Symbol" pitchFamily="18" charset="2"/>
              <a:buChar char=""/>
            </a:pPr>
            <a:endParaRPr lang="en-US" altLang="en-US" sz="3200" dirty="0">
              <a:solidFill>
                <a:schemeClr val="tx1"/>
              </a:solidFill>
              <a:latin typeface="Arial" charset="0"/>
              <a:ea typeface="Calibri" pitchFamily="34" charset="0"/>
              <a:cs typeface="Arial" charset="0"/>
            </a:endParaRPr>
          </a:p>
        </p:txBody>
      </p:sp>
    </p:spTree>
    <p:extLst>
      <p:ext uri="{BB962C8B-B14F-4D97-AF65-F5344CB8AC3E}">
        <p14:creationId xmlns:p14="http://schemas.microsoft.com/office/powerpoint/2010/main" val="20947555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537" name="Group 12"/>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4" name="Rectangle 3"/>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5-Point Star 6"/>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9" name="5-Point Star 8"/>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5" name="Rectangle 4"/>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93539" name="Rectangle 12"/>
          <p:cNvSpPr>
            <a:spLocks noChangeArrowheads="1"/>
          </p:cNvSpPr>
          <p:nvPr/>
        </p:nvSpPr>
        <p:spPr bwMode="auto">
          <a:xfrm>
            <a:off x="0" y="1393825"/>
            <a:ext cx="13004800" cy="6594624"/>
          </a:xfrm>
          <a:prstGeom prst="rect">
            <a:avLst/>
          </a:prstGeom>
          <a:noFill/>
          <a:ln w="9525">
            <a:noFill/>
            <a:miter lim="800000"/>
            <a:headEnd/>
            <a:tailEnd/>
          </a:ln>
        </p:spPr>
        <p:txBody>
          <a:bodyPr lIns="130046" tIns="65023" rIns="130046" bIns="65023">
            <a:spAutoFit/>
          </a:bodyPr>
          <a:lstStyle/>
          <a:p>
            <a:pPr algn="ctr"/>
            <a:r>
              <a:rPr lang="en-US" sz="3000" b="1" dirty="0">
                <a:solidFill>
                  <a:schemeClr val="tx1"/>
                </a:solidFill>
                <a:latin typeface="Arial" charset="0"/>
                <a:cs typeface="Arial" charset="0"/>
              </a:rPr>
              <a:t>The following people </a:t>
            </a:r>
            <a:r>
              <a:rPr lang="en-US" sz="3000" b="1" u="sng" dirty="0">
                <a:solidFill>
                  <a:schemeClr val="tx1"/>
                </a:solidFill>
                <a:latin typeface="Arial" charset="0"/>
                <a:cs typeface="Arial" charset="0"/>
              </a:rPr>
              <a:t>are</a:t>
            </a:r>
            <a:r>
              <a:rPr lang="en-US" sz="3000" b="1" dirty="0">
                <a:solidFill>
                  <a:schemeClr val="tx1"/>
                </a:solidFill>
                <a:latin typeface="Arial" charset="0"/>
                <a:cs typeface="Arial" charset="0"/>
              </a:rPr>
              <a:t> allowed in the polling location:</a:t>
            </a:r>
          </a:p>
          <a:p>
            <a:pPr algn="ctr"/>
            <a:endParaRPr lang="en-US" sz="3000" b="1" dirty="0">
              <a:solidFill>
                <a:schemeClr val="tx1"/>
              </a:solidFill>
              <a:latin typeface="Arial" charset="0"/>
              <a:cs typeface="Arial" charset="0"/>
            </a:endParaRPr>
          </a:p>
          <a:p>
            <a:pPr marL="1136650" lvl="1" indent="-487363">
              <a:buFont typeface="Gill Sans"/>
              <a:buAutoNum type="alphaUcPeriod"/>
            </a:pPr>
            <a:r>
              <a:rPr lang="en-US" sz="3000" dirty="0">
                <a:solidFill>
                  <a:schemeClr val="tx1"/>
                </a:solidFill>
                <a:latin typeface="Arial" charset="0"/>
                <a:cs typeface="Arial" charset="0"/>
              </a:rPr>
              <a:t>Voters, children of voters who are not yet of voting age, someone assisting a voter, persons checking the precinct voter lists.</a:t>
            </a:r>
          </a:p>
          <a:p>
            <a:pPr marL="1136650" lvl="1" indent="-487363">
              <a:buFont typeface="Gill Sans"/>
              <a:buAutoNum type="alphaUcPeriod"/>
            </a:pPr>
            <a:endParaRPr lang="en-US" sz="3000" dirty="0">
              <a:solidFill>
                <a:schemeClr val="tx1"/>
              </a:solidFill>
              <a:latin typeface="Arial" charset="0"/>
              <a:cs typeface="Arial" charset="0"/>
            </a:endParaRPr>
          </a:p>
          <a:p>
            <a:pPr marL="1136650" lvl="1" indent="-487363">
              <a:buFont typeface="Gill Sans"/>
              <a:buAutoNum type="alphaUcPeriod"/>
            </a:pPr>
            <a:r>
              <a:rPr lang="en-US" sz="3000" dirty="0">
                <a:solidFill>
                  <a:schemeClr val="tx1"/>
                </a:solidFill>
                <a:latin typeface="Arial" charset="0"/>
                <a:cs typeface="Arial" charset="0"/>
              </a:rPr>
              <a:t>Poll observers bearing a certificate of appointment, employees of the Board of Elections or Secretary of State (with ID), employees of the facility housing the polling location.</a:t>
            </a:r>
          </a:p>
          <a:p>
            <a:pPr marL="1136650" lvl="1" indent="-487363">
              <a:buFont typeface="Gill Sans"/>
              <a:buAutoNum type="alphaUcPeriod"/>
            </a:pPr>
            <a:endParaRPr lang="en-US" sz="3000" dirty="0">
              <a:solidFill>
                <a:schemeClr val="tx1"/>
              </a:solidFill>
              <a:latin typeface="Arial" charset="0"/>
              <a:cs typeface="Arial" charset="0"/>
            </a:endParaRPr>
          </a:p>
          <a:p>
            <a:pPr marL="1136650" lvl="1" indent="-487363">
              <a:buFont typeface="Gill Sans"/>
              <a:buAutoNum type="alphaUcPeriod"/>
            </a:pPr>
            <a:r>
              <a:rPr lang="en-US" sz="3000" dirty="0">
                <a:solidFill>
                  <a:schemeClr val="tx1"/>
                </a:solidFill>
                <a:latin typeface="Arial" charset="0"/>
                <a:cs typeface="Arial" charset="0"/>
              </a:rPr>
              <a:t>Credentialed members of the media may also be inside the polling location but may not interrupt the voting process</a:t>
            </a:r>
            <a:r>
              <a:rPr lang="en-US" sz="3000" dirty="0">
                <a:solidFill>
                  <a:srgbClr val="FF0000"/>
                </a:solidFill>
                <a:latin typeface="Arial" charset="0"/>
                <a:cs typeface="Arial" charset="0"/>
              </a:rPr>
              <a:t>. </a:t>
            </a:r>
            <a:r>
              <a:rPr lang="en-US" sz="3000" b="1" dirty="0">
                <a:solidFill>
                  <a:srgbClr val="FF0000"/>
                </a:solidFill>
                <a:latin typeface="Arial" charset="0"/>
                <a:cs typeface="Arial" charset="0"/>
              </a:rPr>
              <a:t>Please do not speak to the media; let our office know if the media comes to your polling location and we will send the media representative to speak to them on behalf of our Board.</a:t>
            </a:r>
          </a:p>
        </p:txBody>
      </p:sp>
      <p:sp>
        <p:nvSpPr>
          <p:cNvPr id="13" name="Title 1"/>
          <p:cNvSpPr txBox="1">
            <a:spLocks/>
          </p:cNvSpPr>
          <p:nvPr/>
        </p:nvSpPr>
        <p:spPr bwMode="auto">
          <a:xfrm>
            <a:off x="1397000" y="-107951"/>
            <a:ext cx="10464800" cy="12573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r>
              <a:rPr lang="en-US" sz="5400" b="1" kern="0" dirty="0">
                <a:solidFill>
                  <a:schemeClr val="bg1"/>
                </a:solidFill>
                <a:latin typeface="Arial" panose="020B0604020202020204" pitchFamily="34" charset="0"/>
                <a:cs typeface="Arial" panose="020B0604020202020204" pitchFamily="34" charset="0"/>
              </a:rPr>
              <a:t>Election Day</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29"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5" name="Rectangle 14"/>
            <p:cNvSpPr/>
            <p:nvPr/>
          </p:nvSpPr>
          <p:spPr>
            <a:xfrm>
              <a:off x="0" y="990079"/>
              <a:ext cx="9144000" cy="480082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sym typeface="Gill Sans" charset="0"/>
              </a:endParaRPr>
            </a:p>
          </p:txBody>
        </p:sp>
        <p:sp>
          <p:nvSpPr>
            <p:cNvPr id="16" name="5-Point Star 15"/>
            <p:cNvSpPr/>
            <p:nvPr/>
          </p:nvSpPr>
          <p:spPr>
            <a:xfrm>
              <a:off x="5352234" y="5325230"/>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grpSp>
      <p:sp>
        <p:nvSpPr>
          <p:cNvPr id="176130" name="Rectangle 1"/>
          <p:cNvSpPr>
            <a:spLocks noChangeArrowheads="1"/>
          </p:cNvSpPr>
          <p:nvPr/>
        </p:nvSpPr>
        <p:spPr bwMode="auto">
          <a:xfrm>
            <a:off x="13043" y="2218226"/>
            <a:ext cx="12757944" cy="5324535"/>
          </a:xfrm>
          <a:prstGeom prst="rect">
            <a:avLst/>
          </a:prstGeom>
          <a:noFill/>
          <a:ln w="9525">
            <a:noFill/>
            <a:miter lim="800000"/>
            <a:headEnd/>
            <a:tailEnd/>
          </a:ln>
        </p:spPr>
        <p:txBody>
          <a:bodyPr wrap="square">
            <a:spAutoFit/>
          </a:bodyPr>
          <a:lstStyle/>
          <a:p>
            <a:pPr algn="ctr"/>
            <a:r>
              <a:rPr lang="en-US" sz="3400" dirty="0">
                <a:solidFill>
                  <a:schemeClr val="tx1"/>
                </a:solidFill>
                <a:latin typeface="Arial" charset="0"/>
                <a:cs typeface="Arial" charset="0"/>
              </a:rPr>
              <a:t>Pollsters conducting exit polling:</a:t>
            </a:r>
          </a:p>
          <a:p>
            <a:pPr algn="ctr"/>
            <a:endParaRPr lang="en-US" sz="3400" dirty="0">
              <a:solidFill>
                <a:schemeClr val="tx1"/>
              </a:solidFill>
              <a:latin typeface="Arial" charset="0"/>
              <a:cs typeface="Arial" charset="0"/>
            </a:endParaRPr>
          </a:p>
          <a:p>
            <a:pPr algn="ctr"/>
            <a:r>
              <a:rPr lang="en-US" sz="3400" dirty="0">
                <a:solidFill>
                  <a:schemeClr val="tx1"/>
                </a:solidFill>
                <a:latin typeface="Arial" charset="0"/>
                <a:cs typeface="Arial" charset="0"/>
              </a:rPr>
              <a:t>Not allowed inside the polling location.</a:t>
            </a:r>
          </a:p>
          <a:p>
            <a:pPr algn="ctr"/>
            <a:r>
              <a:rPr lang="en-US" sz="3400" dirty="0">
                <a:solidFill>
                  <a:schemeClr val="tx1"/>
                </a:solidFill>
                <a:latin typeface="Arial" charset="0"/>
                <a:cs typeface="Arial" charset="0"/>
              </a:rPr>
              <a:t>They are permitted to be outside the polling location – even within the 100 feet of the entrance</a:t>
            </a:r>
          </a:p>
          <a:p>
            <a:pPr algn="ctr"/>
            <a:endParaRPr lang="en-US" sz="3400" dirty="0">
              <a:solidFill>
                <a:schemeClr val="tx1"/>
              </a:solidFill>
              <a:latin typeface="Arial" charset="0"/>
              <a:cs typeface="Arial" charset="0"/>
            </a:endParaRPr>
          </a:p>
          <a:p>
            <a:pPr algn="ctr"/>
            <a:r>
              <a:rPr lang="en-US" sz="3400" dirty="0">
                <a:solidFill>
                  <a:schemeClr val="tx1"/>
                </a:solidFill>
                <a:latin typeface="Arial" charset="0"/>
                <a:cs typeface="Arial" charset="0"/>
              </a:rPr>
              <a:t>May not wear anything that may be construed as campaigning for or against any candidate or issue on the ballot.</a:t>
            </a:r>
          </a:p>
          <a:p>
            <a:pPr algn="ctr"/>
            <a:endParaRPr lang="en-US" sz="3400" dirty="0">
              <a:solidFill>
                <a:schemeClr val="tx1"/>
              </a:solidFill>
              <a:latin typeface="Arial" charset="0"/>
              <a:cs typeface="Arial" charset="0"/>
            </a:endParaRPr>
          </a:p>
          <a:p>
            <a:pPr algn="ctr"/>
            <a:r>
              <a:rPr lang="en-US" sz="3400" dirty="0">
                <a:solidFill>
                  <a:srgbClr val="FF0000"/>
                </a:solidFill>
                <a:latin typeface="Arial" charset="0"/>
                <a:cs typeface="Arial" charset="0"/>
              </a:rPr>
              <a:t>We are not aware of any exit polling for this Election.</a:t>
            </a:r>
          </a:p>
        </p:txBody>
      </p:sp>
      <p:sp>
        <p:nvSpPr>
          <p:cNvPr id="17" name="Title 1"/>
          <p:cNvSpPr txBox="1">
            <a:spLocks/>
          </p:cNvSpPr>
          <p:nvPr/>
        </p:nvSpPr>
        <p:spPr bwMode="auto">
          <a:xfrm>
            <a:off x="1239838" y="139820"/>
            <a:ext cx="10464800" cy="1040608"/>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r>
              <a:rPr lang="en-US" sz="5400" b="1" kern="0" dirty="0">
                <a:solidFill>
                  <a:schemeClr val="bg1"/>
                </a:solidFill>
                <a:latin typeface="Arial" panose="020B0604020202020204" pitchFamily="34" charset="0"/>
                <a:cs typeface="Arial" panose="020B0604020202020204" pitchFamily="34" charset="0"/>
              </a:rPr>
              <a:t>Exit Polling</a:t>
            </a:r>
          </a:p>
        </p:txBody>
      </p:sp>
    </p:spTree>
    <p:extLst>
      <p:ext uri="{BB962C8B-B14F-4D97-AF65-F5344CB8AC3E}">
        <p14:creationId xmlns:p14="http://schemas.microsoft.com/office/powerpoint/2010/main" val="242956897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61" name="Group 12"/>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4" name="Rectangle 3"/>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5-Point Star 6"/>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9" name="5-Point Star 8"/>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5" name="Rectangle 4"/>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94563" name="Rectangle 12"/>
          <p:cNvSpPr>
            <a:spLocks noChangeArrowheads="1"/>
          </p:cNvSpPr>
          <p:nvPr/>
        </p:nvSpPr>
        <p:spPr bwMode="auto">
          <a:xfrm>
            <a:off x="0" y="1475571"/>
            <a:ext cx="13004800" cy="6409958"/>
          </a:xfrm>
          <a:prstGeom prst="rect">
            <a:avLst/>
          </a:prstGeom>
          <a:noFill/>
          <a:ln w="9525">
            <a:noFill/>
            <a:miter lim="800000"/>
            <a:headEnd/>
            <a:tailEnd/>
          </a:ln>
        </p:spPr>
        <p:txBody>
          <a:bodyPr lIns="130046" tIns="65023" rIns="130046" bIns="65023">
            <a:spAutoFit/>
          </a:bodyPr>
          <a:lstStyle/>
          <a:p>
            <a:pPr algn="ctr"/>
            <a:r>
              <a:rPr lang="en-US" sz="3400" b="1" dirty="0">
                <a:solidFill>
                  <a:schemeClr val="tx1"/>
                </a:solidFill>
                <a:latin typeface="Arial" charset="0"/>
                <a:cs typeface="Arial" charset="0"/>
              </a:rPr>
              <a:t>Some people </a:t>
            </a:r>
            <a:r>
              <a:rPr lang="en-US" sz="3400" b="1" u="sng" dirty="0">
                <a:solidFill>
                  <a:schemeClr val="tx1"/>
                </a:solidFill>
                <a:latin typeface="Arial" charset="0"/>
                <a:cs typeface="Arial" charset="0"/>
              </a:rPr>
              <a:t>ARE NOT </a:t>
            </a:r>
            <a:r>
              <a:rPr lang="en-US" sz="3400" b="1" dirty="0">
                <a:solidFill>
                  <a:schemeClr val="tx1"/>
                </a:solidFill>
                <a:latin typeface="Arial" charset="0"/>
                <a:cs typeface="Arial" charset="0"/>
              </a:rPr>
              <a:t>allowed inside the polling location:</a:t>
            </a:r>
          </a:p>
          <a:p>
            <a:pPr algn="ctr"/>
            <a:endParaRPr lang="en-US" sz="3400" b="1" dirty="0">
              <a:solidFill>
                <a:schemeClr val="tx1"/>
              </a:solidFill>
              <a:latin typeface="Arial" charset="0"/>
              <a:cs typeface="Arial" charset="0"/>
            </a:endParaRPr>
          </a:p>
          <a:p>
            <a:pPr marL="1136650" lvl="1" indent="-487363">
              <a:buFont typeface="Gill Sans"/>
              <a:buAutoNum type="alphaUcPeriod"/>
            </a:pPr>
            <a:r>
              <a:rPr lang="en-US" sz="3400" dirty="0">
                <a:solidFill>
                  <a:schemeClr val="tx1"/>
                </a:solidFill>
                <a:latin typeface="Arial" charset="0"/>
                <a:cs typeface="Arial" charset="0"/>
              </a:rPr>
              <a:t>Anyone campaigning or electioneering. These people may not be within 100 feet of the polling location. (Refer to your flip book)</a:t>
            </a:r>
          </a:p>
          <a:p>
            <a:pPr marL="1136650" lvl="1" indent="-487363">
              <a:buFont typeface="Gill Sans"/>
              <a:buAutoNum type="alphaUcPeriod"/>
            </a:pPr>
            <a:endParaRPr lang="en-US" sz="3400" dirty="0">
              <a:solidFill>
                <a:schemeClr val="tx1"/>
              </a:solidFill>
              <a:latin typeface="Arial" charset="0"/>
              <a:cs typeface="Arial" charset="0"/>
            </a:endParaRPr>
          </a:p>
          <a:p>
            <a:pPr marL="1136650" lvl="1" indent="-487363">
              <a:buFont typeface="Gill Sans"/>
              <a:buAutoNum type="alphaUcPeriod"/>
            </a:pPr>
            <a:r>
              <a:rPr lang="en-US" sz="3400" dirty="0">
                <a:solidFill>
                  <a:schemeClr val="tx1"/>
                </a:solidFill>
                <a:latin typeface="Arial" charset="0"/>
                <a:cs typeface="Arial" charset="0"/>
              </a:rPr>
              <a:t>Anyone wearing campaign garb must cover it before entering the polling location </a:t>
            </a:r>
            <a:r>
              <a:rPr lang="en-US" sz="3400" dirty="0">
                <a:solidFill>
                  <a:srgbClr val="FF0000"/>
                </a:solidFill>
                <a:latin typeface="Arial" charset="0"/>
                <a:cs typeface="Arial" charset="0"/>
              </a:rPr>
              <a:t>(if they refuse to cover it, they must still be allowed to vote)</a:t>
            </a:r>
            <a:r>
              <a:rPr lang="en-US" sz="3400" dirty="0">
                <a:solidFill>
                  <a:schemeClr val="tx1"/>
                </a:solidFill>
                <a:latin typeface="Arial" charset="0"/>
                <a:cs typeface="Arial" charset="0"/>
              </a:rPr>
              <a:t>.</a:t>
            </a:r>
          </a:p>
          <a:p>
            <a:pPr marL="1136650" lvl="1" indent="-487363">
              <a:buFont typeface="Gill Sans"/>
              <a:buAutoNum type="alphaUcPeriod"/>
            </a:pPr>
            <a:endParaRPr lang="en-US" sz="3400" dirty="0">
              <a:solidFill>
                <a:schemeClr val="tx1"/>
              </a:solidFill>
              <a:latin typeface="Arial" charset="0"/>
              <a:cs typeface="Arial" charset="0"/>
            </a:endParaRPr>
          </a:p>
          <a:p>
            <a:pPr marL="1136650" lvl="1" indent="-487363">
              <a:buFont typeface="Gill Sans"/>
              <a:buAutoNum type="alphaUcPeriod"/>
            </a:pPr>
            <a:r>
              <a:rPr lang="en-US" sz="3400" dirty="0">
                <a:solidFill>
                  <a:schemeClr val="tx1"/>
                </a:solidFill>
                <a:latin typeface="Arial" charset="0"/>
                <a:cs typeface="Arial" charset="0"/>
              </a:rPr>
              <a:t>Pollsters conducting exit polling may not be in the polling location but are allowed within 100 ft. of the polling place. </a:t>
            </a:r>
            <a:endParaRPr lang="en-US" sz="3400" dirty="0">
              <a:solidFill>
                <a:schemeClr val="bg1"/>
              </a:solidFill>
              <a:latin typeface="Arial" charset="0"/>
              <a:cs typeface="Arial" charset="0"/>
            </a:endParaRPr>
          </a:p>
        </p:txBody>
      </p:sp>
      <p:sp>
        <p:nvSpPr>
          <p:cNvPr id="13" name="Title 1"/>
          <p:cNvSpPr txBox="1">
            <a:spLocks/>
          </p:cNvSpPr>
          <p:nvPr/>
        </p:nvSpPr>
        <p:spPr bwMode="auto">
          <a:xfrm>
            <a:off x="1217452" y="166687"/>
            <a:ext cx="10464800" cy="1024731"/>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r>
              <a:rPr lang="en-US" sz="5400" b="1" kern="0" dirty="0">
                <a:solidFill>
                  <a:schemeClr val="bg1"/>
                </a:solidFill>
                <a:latin typeface="Arial" panose="020B0604020202020204" pitchFamily="34" charset="0"/>
                <a:cs typeface="Arial" panose="020B0604020202020204" pitchFamily="34" charset="0"/>
              </a:rPr>
              <a:t>Campaigning</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1" name="Title 1"/>
          <p:cNvSpPr>
            <a:spLocks noGrp="1"/>
          </p:cNvSpPr>
          <p:nvPr>
            <p:ph type="title"/>
          </p:nvPr>
        </p:nvSpPr>
        <p:spPr>
          <a:xfrm>
            <a:off x="-4" y="962198"/>
            <a:ext cx="13004801" cy="1440612"/>
          </a:xfrm>
        </p:spPr>
        <p:txBody>
          <a:bodyPr/>
          <a:lstStyle/>
          <a:p>
            <a:pPr eaLnBrk="1" hangingPunct="1"/>
            <a:r>
              <a:rPr lang="en-US" sz="4800" b="1" dirty="0">
                <a:solidFill>
                  <a:schemeClr val="accent3"/>
                </a:solidFill>
                <a:latin typeface="Arial" charset="0"/>
                <a:cs typeface="Arial" charset="0"/>
              </a:rPr>
              <a:t>Who is Eligible to Vote</a:t>
            </a:r>
            <a:br>
              <a:rPr lang="en-US" sz="4800" b="1" dirty="0">
                <a:solidFill>
                  <a:schemeClr val="accent3"/>
                </a:solidFill>
                <a:latin typeface="Arial" charset="0"/>
                <a:cs typeface="Arial" charset="0"/>
              </a:rPr>
            </a:br>
            <a:r>
              <a:rPr lang="en-US" sz="4800" b="1" dirty="0">
                <a:solidFill>
                  <a:schemeClr val="accent3"/>
                </a:solidFill>
                <a:latin typeface="Arial" charset="0"/>
                <a:cs typeface="Arial" charset="0"/>
              </a:rPr>
              <a:t> </a:t>
            </a:r>
            <a:br>
              <a:rPr lang="en-US" sz="4800" b="1" dirty="0">
                <a:solidFill>
                  <a:schemeClr val="accent3"/>
                </a:solidFill>
                <a:latin typeface="Arial" charset="0"/>
                <a:cs typeface="Arial" charset="0"/>
              </a:rPr>
            </a:br>
            <a:r>
              <a:rPr lang="en-US" sz="4800" b="1" dirty="0">
                <a:latin typeface="Arial" charset="0"/>
                <a:cs typeface="Arial" charset="0"/>
              </a:rPr>
              <a:t>on </a:t>
            </a:r>
            <a:r>
              <a:rPr lang="en-US" sz="4800" b="1" dirty="0">
                <a:solidFill>
                  <a:srgbClr val="FF0000"/>
                </a:solidFill>
                <a:latin typeface="Arial" charset="0"/>
                <a:cs typeface="Arial" charset="0"/>
              </a:rPr>
              <a:t>March 17</a:t>
            </a:r>
            <a:r>
              <a:rPr lang="en-US" sz="4800" b="1" baseline="30000" dirty="0">
                <a:solidFill>
                  <a:srgbClr val="FF0000"/>
                </a:solidFill>
                <a:latin typeface="Arial" charset="0"/>
                <a:cs typeface="Arial" charset="0"/>
              </a:rPr>
              <a:t>th</a:t>
            </a:r>
            <a:r>
              <a:rPr lang="en-US" sz="4800" b="1" dirty="0">
                <a:latin typeface="Arial" charset="0"/>
                <a:cs typeface="Arial" charset="0"/>
              </a:rPr>
              <a:t>?</a:t>
            </a:r>
          </a:p>
        </p:txBody>
      </p:sp>
      <p:sp>
        <p:nvSpPr>
          <p:cNvPr id="17" name="Content Placeholder 2"/>
          <p:cNvSpPr>
            <a:spLocks noGrp="1"/>
          </p:cNvSpPr>
          <p:nvPr>
            <p:ph idx="1"/>
          </p:nvPr>
        </p:nvSpPr>
        <p:spPr>
          <a:xfrm>
            <a:off x="433389" y="2402811"/>
            <a:ext cx="12393612" cy="5291803"/>
          </a:xfrm>
        </p:spPr>
        <p:txBody>
          <a:bodyPr/>
          <a:lstStyle/>
          <a:p>
            <a:pPr marL="0" indent="0" algn="l" eaLnBrk="1" hangingPunct="1">
              <a:buFontTx/>
              <a:buChar char="•"/>
            </a:pPr>
            <a:r>
              <a:rPr lang="en-US" sz="3400" dirty="0">
                <a:latin typeface="Arial" charset="0"/>
                <a:cs typeface="Arial" charset="0"/>
              </a:rPr>
              <a:t>Anyone who is a registered voter in the State of Ohio.</a:t>
            </a:r>
          </a:p>
          <a:p>
            <a:pPr marL="0" indent="0" algn="l" eaLnBrk="1" hangingPunct="1">
              <a:buFontTx/>
              <a:buChar char="•"/>
            </a:pPr>
            <a:endParaRPr lang="en-US" sz="3400" dirty="0">
              <a:latin typeface="Arial" charset="0"/>
              <a:cs typeface="Arial" charset="0"/>
            </a:endParaRPr>
          </a:p>
          <a:p>
            <a:pPr marL="0" indent="0" algn="l" eaLnBrk="1" hangingPunct="1">
              <a:buFontTx/>
              <a:buChar char="•"/>
            </a:pPr>
            <a:r>
              <a:rPr lang="en-US" sz="3400" dirty="0">
                <a:latin typeface="Arial" charset="0"/>
                <a:cs typeface="Arial" charset="0"/>
              </a:rPr>
              <a:t>Qualified voters must be U.S. citizens and reside in the precinct where they wish to vote by </a:t>
            </a:r>
            <a:r>
              <a:rPr lang="en-US" sz="3400" dirty="0">
                <a:solidFill>
                  <a:srgbClr val="FF0000"/>
                </a:solidFill>
                <a:latin typeface="Arial" charset="0"/>
                <a:cs typeface="Arial" charset="0"/>
              </a:rPr>
              <a:t>February 18</a:t>
            </a:r>
            <a:r>
              <a:rPr lang="en-US" sz="3400" baseline="30000" dirty="0">
                <a:solidFill>
                  <a:srgbClr val="FF0000"/>
                </a:solidFill>
                <a:latin typeface="Arial" charset="0"/>
                <a:cs typeface="Arial" charset="0"/>
              </a:rPr>
              <a:t>th</a:t>
            </a:r>
            <a:r>
              <a:rPr lang="en-US" sz="3400" dirty="0">
                <a:latin typeface="Arial" charset="0"/>
                <a:cs typeface="Arial" charset="0"/>
              </a:rPr>
              <a:t>.</a:t>
            </a:r>
          </a:p>
          <a:p>
            <a:pPr marL="0" indent="0" algn="l" eaLnBrk="1" hangingPunct="1">
              <a:buFontTx/>
              <a:buChar char="•"/>
            </a:pPr>
            <a:endParaRPr lang="en-US" sz="3400" dirty="0">
              <a:latin typeface="Arial" charset="0"/>
              <a:cs typeface="Arial" charset="0"/>
            </a:endParaRPr>
          </a:p>
          <a:p>
            <a:pPr marL="0" indent="0" algn="l" eaLnBrk="1" hangingPunct="1">
              <a:buFontTx/>
              <a:buChar char="•"/>
            </a:pPr>
            <a:r>
              <a:rPr lang="en-US" sz="3400" dirty="0">
                <a:latin typeface="Arial" charset="0"/>
                <a:cs typeface="Arial" charset="0"/>
              </a:rPr>
              <a:t>The deadline for registering in the State of Ohio for this Election is </a:t>
            </a:r>
            <a:r>
              <a:rPr lang="en-US" sz="3400" dirty="0">
                <a:solidFill>
                  <a:srgbClr val="FF0000"/>
                </a:solidFill>
                <a:latin typeface="Arial" charset="0"/>
                <a:cs typeface="Arial" charset="0"/>
              </a:rPr>
              <a:t>February 18</a:t>
            </a:r>
            <a:r>
              <a:rPr lang="en-US" sz="3400" baseline="30000" dirty="0">
                <a:solidFill>
                  <a:srgbClr val="FF0000"/>
                </a:solidFill>
                <a:latin typeface="Arial" charset="0"/>
                <a:cs typeface="Arial" charset="0"/>
              </a:rPr>
              <a:t>th</a:t>
            </a:r>
            <a:r>
              <a:rPr lang="en-US" sz="3400" dirty="0">
                <a:solidFill>
                  <a:srgbClr val="FF0000"/>
                </a:solidFill>
                <a:latin typeface="Arial" charset="0"/>
                <a:cs typeface="Arial" charset="0"/>
              </a:rPr>
              <a:t> at 9:00pm</a:t>
            </a:r>
            <a:r>
              <a:rPr lang="en-US" sz="3400" dirty="0">
                <a:latin typeface="Arial" charset="0"/>
                <a:cs typeface="Arial" charset="0"/>
              </a:rPr>
              <a:t>.</a:t>
            </a:r>
          </a:p>
          <a:p>
            <a:pPr marL="0" indent="0" algn="l" eaLnBrk="1" hangingPunct="1">
              <a:buFontTx/>
              <a:buChar char="•"/>
            </a:pPr>
            <a:endParaRPr lang="en-US" sz="3400" dirty="0">
              <a:latin typeface="Arial" charset="0"/>
              <a:cs typeface="Arial" charset="0"/>
            </a:endParaRPr>
          </a:p>
          <a:p>
            <a:pPr marL="0" indent="0" algn="l" eaLnBrk="1" hangingPunct="1">
              <a:buFontTx/>
              <a:buChar char="•"/>
            </a:pPr>
            <a:r>
              <a:rPr lang="en-US" sz="3400" dirty="0">
                <a:solidFill>
                  <a:srgbClr val="FF0000"/>
                </a:solidFill>
                <a:latin typeface="Arial" charset="0"/>
                <a:cs typeface="Arial" charset="0"/>
              </a:rPr>
              <a:t>Any registered 17 year old who will be 17 years old by March 17, 2020 AND 18 years old by November 3, 2020.</a:t>
            </a:r>
          </a:p>
          <a:p>
            <a:pPr marL="0" indent="0" algn="l" eaLnBrk="1" hangingPunct="1"/>
            <a:endParaRPr lang="en-US" sz="3000" dirty="0">
              <a:solidFill>
                <a:schemeClr val="accent2"/>
              </a:solidFill>
              <a:latin typeface="Arial" charset="0"/>
              <a:cs typeface="Arial" charset="0"/>
            </a:endParaRPr>
          </a:p>
        </p:txBody>
      </p:sp>
    </p:spTree>
    <p:extLst>
      <p:ext uri="{BB962C8B-B14F-4D97-AF65-F5344CB8AC3E}">
        <p14:creationId xmlns:p14="http://schemas.microsoft.com/office/powerpoint/2010/main" val="13705716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1" name="Title 1"/>
          <p:cNvSpPr>
            <a:spLocks noGrp="1"/>
          </p:cNvSpPr>
          <p:nvPr>
            <p:ph type="title"/>
          </p:nvPr>
        </p:nvSpPr>
        <p:spPr>
          <a:xfrm>
            <a:off x="0" y="0"/>
            <a:ext cx="13004801" cy="1082675"/>
          </a:xfrm>
        </p:spPr>
        <p:txBody>
          <a:bodyPr/>
          <a:lstStyle/>
          <a:p>
            <a:pPr eaLnBrk="1" hangingPunct="1"/>
            <a:r>
              <a:rPr lang="en-US" sz="4800" b="1" dirty="0">
                <a:solidFill>
                  <a:schemeClr val="accent3"/>
                </a:solidFill>
                <a:latin typeface="Arial" charset="0"/>
                <a:cs typeface="Arial" charset="0"/>
              </a:rPr>
              <a:t>17 Year </a:t>
            </a:r>
            <a:r>
              <a:rPr lang="en-US" sz="4800" b="1" dirty="0" err="1">
                <a:solidFill>
                  <a:schemeClr val="accent3"/>
                </a:solidFill>
                <a:latin typeface="Arial" charset="0"/>
                <a:cs typeface="Arial" charset="0"/>
              </a:rPr>
              <a:t>Olds</a:t>
            </a:r>
            <a:endParaRPr lang="en-US" sz="4800" b="1" dirty="0">
              <a:latin typeface="Arial" charset="0"/>
              <a:cs typeface="Arial" charset="0"/>
            </a:endParaRPr>
          </a:p>
        </p:txBody>
      </p:sp>
      <p:sp>
        <p:nvSpPr>
          <p:cNvPr id="17" name="Content Placeholder 2"/>
          <p:cNvSpPr>
            <a:spLocks noGrp="1"/>
          </p:cNvSpPr>
          <p:nvPr>
            <p:ph idx="1"/>
          </p:nvPr>
        </p:nvSpPr>
        <p:spPr>
          <a:xfrm>
            <a:off x="433389" y="2402811"/>
            <a:ext cx="12393612" cy="5291803"/>
          </a:xfrm>
        </p:spPr>
        <p:txBody>
          <a:bodyPr/>
          <a:lstStyle/>
          <a:p>
            <a:pPr marL="0" indent="0" algn="l" eaLnBrk="1" hangingPunct="1">
              <a:buFontTx/>
              <a:buChar char="•"/>
            </a:pPr>
            <a:r>
              <a:rPr lang="en-US" sz="3400" dirty="0">
                <a:solidFill>
                  <a:srgbClr val="FF0000"/>
                </a:solidFill>
                <a:latin typeface="Arial" charset="0"/>
                <a:cs typeface="Arial" charset="0"/>
              </a:rPr>
              <a:t>17 year </a:t>
            </a:r>
            <a:r>
              <a:rPr lang="en-US" sz="3400" dirty="0" err="1">
                <a:solidFill>
                  <a:srgbClr val="FF0000"/>
                </a:solidFill>
                <a:latin typeface="Arial" charset="0"/>
                <a:cs typeface="Arial" charset="0"/>
              </a:rPr>
              <a:t>olds</a:t>
            </a:r>
            <a:r>
              <a:rPr lang="en-US" sz="3400" dirty="0">
                <a:solidFill>
                  <a:srgbClr val="FF0000"/>
                </a:solidFill>
                <a:latin typeface="Arial" charset="0"/>
                <a:cs typeface="Arial" charset="0"/>
              </a:rPr>
              <a:t> must vote on paper. They may not vote on the voting machines.</a:t>
            </a:r>
          </a:p>
          <a:p>
            <a:pPr marL="0" indent="0" algn="l" eaLnBrk="1" hangingPunct="1"/>
            <a:endParaRPr lang="en-US" sz="3400" dirty="0">
              <a:latin typeface="Arial" charset="0"/>
              <a:cs typeface="Arial" charset="0"/>
            </a:endParaRPr>
          </a:p>
          <a:p>
            <a:pPr marL="0" indent="0" algn="l" eaLnBrk="1" hangingPunct="1">
              <a:buFontTx/>
              <a:buChar char="•"/>
            </a:pPr>
            <a:r>
              <a:rPr lang="en-US" sz="3400" dirty="0">
                <a:latin typeface="Arial" charset="0"/>
                <a:cs typeface="Arial" charset="0"/>
              </a:rPr>
              <a:t>17 year </a:t>
            </a:r>
            <a:r>
              <a:rPr lang="en-US" sz="3400" dirty="0" err="1">
                <a:latin typeface="Arial" charset="0"/>
                <a:cs typeface="Arial" charset="0"/>
              </a:rPr>
              <a:t>olds</a:t>
            </a:r>
            <a:r>
              <a:rPr lang="en-US" sz="3400" dirty="0">
                <a:latin typeface="Arial" charset="0"/>
                <a:cs typeface="Arial" charset="0"/>
              </a:rPr>
              <a:t> may only vote on nominations. They may not vote on “final” races, such as State Central Committee</a:t>
            </a:r>
          </a:p>
          <a:p>
            <a:pPr marL="0" indent="0" algn="l" eaLnBrk="1" hangingPunct="1">
              <a:buFontTx/>
              <a:buChar char="•"/>
            </a:pPr>
            <a:endParaRPr lang="en-US" sz="3400" dirty="0">
              <a:solidFill>
                <a:srgbClr val="FF0000"/>
              </a:solidFill>
              <a:latin typeface="Arial" charset="0"/>
              <a:cs typeface="Arial" charset="0"/>
            </a:endParaRPr>
          </a:p>
          <a:p>
            <a:pPr marL="0" indent="0" algn="l" eaLnBrk="1" hangingPunct="1">
              <a:buFontTx/>
              <a:buChar char="•"/>
            </a:pPr>
            <a:r>
              <a:rPr lang="en-US" sz="3400" dirty="0">
                <a:solidFill>
                  <a:srgbClr val="FF0000"/>
                </a:solidFill>
                <a:latin typeface="Arial" charset="0"/>
                <a:cs typeface="Arial" charset="0"/>
              </a:rPr>
              <a:t>Put their ballot in an orange 17 year old envelope and put it in the ballot box. Our board will verify that they did not vote on any “final” races.</a:t>
            </a:r>
          </a:p>
          <a:p>
            <a:pPr marL="0" indent="0" algn="l" eaLnBrk="1" hangingPunct="1">
              <a:buFontTx/>
              <a:buChar char="•"/>
            </a:pPr>
            <a:endParaRPr lang="en-US" sz="3400" dirty="0">
              <a:solidFill>
                <a:srgbClr val="FF0000"/>
              </a:solidFill>
              <a:latin typeface="Arial" charset="0"/>
              <a:cs typeface="Arial" charset="0"/>
            </a:endParaRPr>
          </a:p>
          <a:p>
            <a:pPr marL="0" indent="0" algn="l" eaLnBrk="1" hangingPunct="1"/>
            <a:endParaRPr lang="en-US" sz="3000" dirty="0">
              <a:solidFill>
                <a:schemeClr val="accent2"/>
              </a:solidFill>
              <a:latin typeface="Arial" charset="0"/>
              <a:cs typeface="Arial" charset="0"/>
            </a:endParaRPr>
          </a:p>
        </p:txBody>
      </p:sp>
    </p:spTree>
    <p:extLst>
      <p:ext uri="{BB962C8B-B14F-4D97-AF65-F5344CB8AC3E}">
        <p14:creationId xmlns:p14="http://schemas.microsoft.com/office/powerpoint/2010/main" val="106495865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1" name="Rectangle 4"/>
          <p:cNvSpPr>
            <a:spLocks noGrp="1" noChangeArrowheads="1"/>
          </p:cNvSpPr>
          <p:nvPr>
            <p:ph type="title"/>
          </p:nvPr>
        </p:nvSpPr>
        <p:spPr>
          <a:xfrm>
            <a:off x="3923109" y="211254"/>
            <a:ext cx="5158582" cy="914400"/>
          </a:xfrm>
        </p:spPr>
        <p:txBody>
          <a:bodyPr/>
          <a:lstStyle/>
          <a:p>
            <a:pPr eaLnBrk="1" hangingPunct="1"/>
            <a:r>
              <a:rPr lang="en-US" sz="5400" b="1" dirty="0">
                <a:solidFill>
                  <a:schemeClr val="accent3"/>
                </a:solidFill>
                <a:latin typeface="Arial" charset="0"/>
                <a:cs typeface="Arial" charset="0"/>
              </a:rPr>
              <a:t>Ballots</a:t>
            </a:r>
          </a:p>
        </p:txBody>
      </p:sp>
      <p:sp>
        <p:nvSpPr>
          <p:cNvPr id="17" name="TextBox 1"/>
          <p:cNvSpPr txBox="1">
            <a:spLocks noChangeArrowheads="1"/>
          </p:cNvSpPr>
          <p:nvPr/>
        </p:nvSpPr>
        <p:spPr bwMode="auto">
          <a:xfrm>
            <a:off x="101600" y="1506646"/>
            <a:ext cx="12903200" cy="6740307"/>
          </a:xfrm>
          <a:prstGeom prst="rect">
            <a:avLst/>
          </a:prstGeom>
          <a:noFill/>
          <a:ln w="9525">
            <a:noFill/>
            <a:miter lim="800000"/>
            <a:headEnd/>
            <a:tailEnd/>
          </a:ln>
        </p:spPr>
        <p:txBody>
          <a:bodyPr wrap="square">
            <a:spAutoFit/>
          </a:bodyPr>
          <a:lstStyle/>
          <a:p>
            <a:pPr>
              <a:lnSpc>
                <a:spcPct val="80000"/>
              </a:lnSpc>
            </a:pPr>
            <a:endParaRPr lang="en-US" sz="2800" dirty="0">
              <a:solidFill>
                <a:schemeClr val="tx1"/>
              </a:solidFill>
              <a:latin typeface="Arial" panose="020B0604020202020204" pitchFamily="34" charset="0"/>
              <a:cs typeface="Arial" panose="020B0604020202020204" pitchFamily="34" charset="0"/>
            </a:endParaRPr>
          </a:p>
          <a:p>
            <a:pPr algn="ctr">
              <a:lnSpc>
                <a:spcPct val="80000"/>
              </a:lnSpc>
            </a:pPr>
            <a:endParaRPr lang="en-US" sz="2800" dirty="0">
              <a:solidFill>
                <a:schemeClr val="tx1"/>
              </a:solidFill>
              <a:latin typeface="Arial" panose="020B0604020202020204" pitchFamily="34" charset="0"/>
              <a:cs typeface="Arial" panose="020B0604020202020204" pitchFamily="34" charset="0"/>
            </a:endParaRPr>
          </a:p>
          <a:p>
            <a:pPr algn="ctr">
              <a:lnSpc>
                <a:spcPct val="80000"/>
              </a:lnSpc>
            </a:pPr>
            <a:r>
              <a:rPr lang="en-US" sz="4000" dirty="0">
                <a:solidFill>
                  <a:schemeClr val="tx1"/>
                </a:solidFill>
                <a:latin typeface="Arial" panose="020B0604020202020204" pitchFamily="34" charset="0"/>
                <a:cs typeface="Arial" panose="020B0604020202020204" pitchFamily="34" charset="0"/>
              </a:rPr>
              <a:t>Parties are on separate ballots for this election.</a:t>
            </a:r>
          </a:p>
          <a:p>
            <a:pPr algn="ctr">
              <a:lnSpc>
                <a:spcPct val="80000"/>
              </a:lnSpc>
            </a:pPr>
            <a:endParaRPr lang="en-US" sz="4000" dirty="0">
              <a:solidFill>
                <a:srgbClr val="FF0000"/>
              </a:solidFill>
              <a:latin typeface="Arial" panose="020B0604020202020204" pitchFamily="34" charset="0"/>
              <a:cs typeface="Arial" panose="020B0604020202020204" pitchFamily="34" charset="0"/>
            </a:endParaRPr>
          </a:p>
          <a:p>
            <a:pPr algn="ctr">
              <a:lnSpc>
                <a:spcPct val="80000"/>
              </a:lnSpc>
            </a:pPr>
            <a:r>
              <a:rPr lang="en-US" sz="4000" dirty="0">
                <a:solidFill>
                  <a:srgbClr val="FF0000"/>
                </a:solidFill>
                <a:latin typeface="Arial" panose="020B0604020202020204" pitchFamily="34" charset="0"/>
                <a:cs typeface="Arial" panose="020B0604020202020204" pitchFamily="34" charset="0"/>
              </a:rPr>
              <a:t>The voter must choose</a:t>
            </a:r>
          </a:p>
          <a:p>
            <a:pPr algn="ctr">
              <a:lnSpc>
                <a:spcPct val="80000"/>
              </a:lnSpc>
            </a:pPr>
            <a:r>
              <a:rPr lang="en-US" sz="4000" dirty="0">
                <a:solidFill>
                  <a:srgbClr val="FF0000"/>
                </a:solidFill>
                <a:latin typeface="Arial" panose="020B0604020202020204" pitchFamily="34" charset="0"/>
                <a:cs typeface="Arial" panose="020B0604020202020204" pitchFamily="34" charset="0"/>
              </a:rPr>
              <a:t>Democratic, Republican, or Libertarian</a:t>
            </a:r>
          </a:p>
          <a:p>
            <a:pPr algn="ctr">
              <a:lnSpc>
                <a:spcPct val="80000"/>
              </a:lnSpc>
            </a:pPr>
            <a:endParaRPr lang="en-US" sz="4000" dirty="0">
              <a:solidFill>
                <a:srgbClr val="FF0000"/>
              </a:solidFill>
              <a:latin typeface="Arial" panose="020B0604020202020204" pitchFamily="34" charset="0"/>
              <a:cs typeface="Arial" panose="020B0604020202020204" pitchFamily="34" charset="0"/>
            </a:endParaRPr>
          </a:p>
          <a:p>
            <a:pPr algn="ctr">
              <a:lnSpc>
                <a:spcPct val="80000"/>
              </a:lnSpc>
            </a:pPr>
            <a:r>
              <a:rPr lang="en-US" sz="4000" dirty="0">
                <a:solidFill>
                  <a:srgbClr val="FF0000"/>
                </a:solidFill>
                <a:latin typeface="Arial" panose="020B0604020202020204" pitchFamily="34" charset="0"/>
                <a:cs typeface="Arial" panose="020B0604020202020204" pitchFamily="34" charset="0"/>
              </a:rPr>
              <a:t>There are not any questions, issues, or levies on this ballot, therefore if the voter does not choose a party, there is nothing for them to vote on.</a:t>
            </a:r>
          </a:p>
          <a:p>
            <a:pPr algn="ctr">
              <a:lnSpc>
                <a:spcPct val="80000"/>
              </a:lnSpc>
            </a:pPr>
            <a:endParaRPr lang="en-US" sz="4000" dirty="0">
              <a:solidFill>
                <a:schemeClr val="tx1"/>
              </a:solidFill>
              <a:latin typeface="Arial" panose="020B0604020202020204" pitchFamily="34" charset="0"/>
              <a:cs typeface="Arial" panose="020B0604020202020204" pitchFamily="34" charset="0"/>
            </a:endParaRPr>
          </a:p>
          <a:p>
            <a:pPr algn="ctr">
              <a:lnSpc>
                <a:spcPct val="80000"/>
              </a:lnSpc>
            </a:pPr>
            <a:r>
              <a:rPr lang="en-US" sz="4000" dirty="0">
                <a:solidFill>
                  <a:schemeClr val="tx1"/>
                </a:solidFill>
                <a:latin typeface="Arial" panose="020B0604020202020204" pitchFamily="34" charset="0"/>
                <a:cs typeface="Arial" panose="020B0604020202020204" pitchFamily="34" charset="0"/>
              </a:rPr>
              <a:t>1 page ballot </a:t>
            </a:r>
          </a:p>
          <a:p>
            <a:pPr>
              <a:lnSpc>
                <a:spcPct val="80000"/>
              </a:lnSpc>
            </a:pPr>
            <a:endParaRPr lang="en-US" sz="2800" dirty="0">
              <a:solidFill>
                <a:schemeClr val="tx1"/>
              </a:solidFill>
              <a:latin typeface="Arial" panose="020B0604020202020204" pitchFamily="34" charset="0"/>
              <a:cs typeface="Arial" panose="020B0604020202020204" pitchFamily="34" charset="0"/>
            </a:endParaRPr>
          </a:p>
          <a:p>
            <a:pPr>
              <a:lnSpc>
                <a:spcPct val="80000"/>
              </a:lnSpc>
            </a:pPr>
            <a:endParaRPr lang="en-US" sz="2800" dirty="0">
              <a:solidFill>
                <a:schemeClr val="tx1"/>
              </a:solidFill>
              <a:latin typeface="Arial" panose="020B0604020202020204" pitchFamily="34" charset="0"/>
              <a:cs typeface="Arial" panose="020B0604020202020204" pitchFamily="34" charset="0"/>
            </a:endParaRPr>
          </a:p>
          <a:p>
            <a:pPr>
              <a:lnSpc>
                <a:spcPct val="80000"/>
              </a:lnSpc>
            </a:pP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6078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8" name="Title 1"/>
          <p:cNvSpPr>
            <a:spLocks noGrp="1"/>
          </p:cNvSpPr>
          <p:nvPr>
            <p:ph type="title"/>
          </p:nvPr>
        </p:nvSpPr>
        <p:spPr>
          <a:xfrm>
            <a:off x="2592626" y="2586804"/>
            <a:ext cx="7895747" cy="3204396"/>
          </a:xfrm>
        </p:spPr>
        <p:txBody>
          <a:bodyPr/>
          <a:lstStyle/>
          <a:p>
            <a:br>
              <a:rPr lang="en-US" sz="3600" dirty="0">
                <a:solidFill>
                  <a:srgbClr val="FF0000"/>
                </a:solidFill>
                <a:latin typeface="Arial" charset="0"/>
                <a:cs typeface="Arial" charset="0"/>
              </a:rPr>
            </a:br>
            <a:br>
              <a:rPr lang="en-US" sz="3600" dirty="0">
                <a:solidFill>
                  <a:srgbClr val="FF0000"/>
                </a:solidFill>
                <a:latin typeface="Arial" charset="0"/>
                <a:cs typeface="Arial" charset="0"/>
              </a:rPr>
            </a:br>
            <a:br>
              <a:rPr lang="en-US" sz="3600" dirty="0">
                <a:solidFill>
                  <a:srgbClr val="FF0000"/>
                </a:solidFill>
                <a:latin typeface="Arial" charset="0"/>
                <a:cs typeface="Arial" charset="0"/>
              </a:rPr>
            </a:br>
            <a:br>
              <a:rPr lang="en-US" sz="3600" dirty="0">
                <a:solidFill>
                  <a:srgbClr val="FF0000"/>
                </a:solidFill>
                <a:latin typeface="Arial" charset="0"/>
                <a:cs typeface="Arial" charset="0"/>
              </a:rPr>
            </a:br>
            <a:br>
              <a:rPr lang="en-US" sz="3600" dirty="0">
                <a:solidFill>
                  <a:srgbClr val="FF0000"/>
                </a:solidFill>
                <a:latin typeface="Arial" charset="0"/>
                <a:cs typeface="Arial" charset="0"/>
              </a:rPr>
            </a:br>
            <a:br>
              <a:rPr lang="en-US" sz="3600" dirty="0">
                <a:solidFill>
                  <a:srgbClr val="FF0000"/>
                </a:solidFill>
                <a:latin typeface="Arial" charset="0"/>
                <a:cs typeface="Arial" charset="0"/>
              </a:rPr>
            </a:br>
            <a:r>
              <a:rPr lang="en-US" sz="4000" dirty="0">
                <a:solidFill>
                  <a:srgbClr val="FF0000"/>
                </a:solidFill>
                <a:latin typeface="Arial" charset="0"/>
                <a:cs typeface="Arial" charset="0"/>
              </a:rPr>
              <a:t>There will be write-ins for this election:</a:t>
            </a:r>
            <a:br>
              <a:rPr lang="en-US" sz="4000" dirty="0">
                <a:solidFill>
                  <a:srgbClr val="FF0000"/>
                </a:solidFill>
                <a:latin typeface="Arial" charset="0"/>
                <a:cs typeface="Arial" charset="0"/>
              </a:rPr>
            </a:br>
            <a:br>
              <a:rPr lang="en-US" sz="4000" dirty="0">
                <a:solidFill>
                  <a:srgbClr val="FF0000"/>
                </a:solidFill>
                <a:latin typeface="Arial" charset="0"/>
                <a:cs typeface="Arial" charset="0"/>
              </a:rPr>
            </a:br>
            <a:r>
              <a:rPr lang="en-US" sz="4000" dirty="0">
                <a:solidFill>
                  <a:srgbClr val="FF0000"/>
                </a:solidFill>
                <a:latin typeface="Arial" charset="0"/>
                <a:cs typeface="Arial" charset="0"/>
              </a:rPr>
              <a:t>Presidential candidate</a:t>
            </a:r>
            <a:endParaRPr lang="en-US" sz="4000" dirty="0">
              <a:latin typeface="Arial" charset="0"/>
              <a:cs typeface="Arial" charset="0"/>
            </a:endParaRPr>
          </a:p>
        </p:txBody>
      </p:sp>
      <p:sp>
        <p:nvSpPr>
          <p:cNvPr id="19" name="Title 1"/>
          <p:cNvSpPr txBox="1">
            <a:spLocks/>
          </p:cNvSpPr>
          <p:nvPr/>
        </p:nvSpPr>
        <p:spPr bwMode="auto">
          <a:xfrm>
            <a:off x="292100" y="48418"/>
            <a:ext cx="12420600" cy="11430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br>
              <a:rPr lang="en-US" sz="8000" b="1" kern="0" dirty="0">
                <a:solidFill>
                  <a:srgbClr val="00B050"/>
                </a:solidFill>
                <a:latin typeface="Arial" charset="0"/>
                <a:cs typeface="Arial" charset="0"/>
              </a:rPr>
            </a:br>
            <a:br>
              <a:rPr lang="en-US" sz="8000" b="1" kern="0" dirty="0">
                <a:solidFill>
                  <a:srgbClr val="00B050"/>
                </a:solidFill>
                <a:latin typeface="Arial" charset="0"/>
                <a:cs typeface="Arial" charset="0"/>
              </a:rPr>
            </a:br>
            <a:r>
              <a:rPr lang="en-US" sz="5400" b="1" kern="0" dirty="0">
                <a:solidFill>
                  <a:schemeClr val="accent3"/>
                </a:solidFill>
                <a:latin typeface="Arial" charset="0"/>
                <a:cs typeface="Arial" charset="0"/>
              </a:rPr>
              <a:t>Write-In Candidates</a:t>
            </a:r>
          </a:p>
        </p:txBody>
      </p:sp>
    </p:spTree>
    <p:extLst>
      <p:ext uri="{BB962C8B-B14F-4D97-AF65-F5344CB8AC3E}">
        <p14:creationId xmlns:p14="http://schemas.microsoft.com/office/powerpoint/2010/main" val="36015484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2" name="Rectangle 1"/>
          <p:cNvSpPr/>
          <p:nvPr/>
        </p:nvSpPr>
        <p:spPr>
          <a:xfrm>
            <a:off x="3900355" y="223018"/>
            <a:ext cx="5096139" cy="923330"/>
          </a:xfrm>
          <a:prstGeom prst="rect">
            <a:avLst/>
          </a:prstGeom>
        </p:spPr>
        <p:txBody>
          <a:bodyPr wrap="none">
            <a:spAutoFit/>
          </a:bodyPr>
          <a:lstStyle/>
          <a:p>
            <a:r>
              <a:rPr lang="en-US" sz="5400" b="1" dirty="0">
                <a:solidFill>
                  <a:schemeClr val="accent3"/>
                </a:solidFill>
                <a:latin typeface="Arial" panose="020B0604020202020204" pitchFamily="34" charset="0"/>
                <a:cs typeface="Arial" panose="020B0604020202020204" pitchFamily="34" charset="0"/>
              </a:rPr>
              <a:t>Your Paycheck</a:t>
            </a:r>
            <a:endParaRPr lang="en-US" sz="5400" dirty="0">
              <a:solidFill>
                <a:schemeClr val="accent3"/>
              </a:solidFill>
            </a:endParaRPr>
          </a:p>
        </p:txBody>
      </p:sp>
      <p:pic>
        <p:nvPicPr>
          <p:cNvPr id="4" name="Picture 3"/>
          <p:cNvPicPr>
            <a:picLocks noChangeAspect="1"/>
          </p:cNvPicPr>
          <p:nvPr/>
        </p:nvPicPr>
        <p:blipFill>
          <a:blip r:embed="rId2"/>
          <a:stretch>
            <a:fillRect/>
          </a:stretch>
        </p:blipFill>
        <p:spPr>
          <a:xfrm>
            <a:off x="3305174" y="1503984"/>
            <a:ext cx="6286500" cy="6612325"/>
          </a:xfrm>
          <a:prstGeom prst="rect">
            <a:avLst/>
          </a:prstGeom>
        </p:spPr>
      </p:pic>
    </p:spTree>
    <p:extLst>
      <p:ext uri="{BB962C8B-B14F-4D97-AF65-F5344CB8AC3E}">
        <p14:creationId xmlns:p14="http://schemas.microsoft.com/office/powerpoint/2010/main" val="95996759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7" name="Title 1"/>
          <p:cNvSpPr>
            <a:spLocks noGrp="1"/>
          </p:cNvSpPr>
          <p:nvPr>
            <p:ph type="title"/>
          </p:nvPr>
        </p:nvSpPr>
        <p:spPr>
          <a:xfrm>
            <a:off x="868363" y="135132"/>
            <a:ext cx="11703050" cy="1082675"/>
          </a:xfrm>
        </p:spPr>
        <p:txBody>
          <a:bodyPr/>
          <a:lstStyle/>
          <a:p>
            <a:pPr eaLnBrk="1" hangingPunct="1"/>
            <a:r>
              <a:rPr lang="en-US" sz="5400" b="1" dirty="0">
                <a:solidFill>
                  <a:schemeClr val="bg1"/>
                </a:solidFill>
                <a:latin typeface="Arial" charset="0"/>
                <a:cs typeface="Arial" charset="0"/>
              </a:rPr>
              <a:t>Processing A Regular Voter</a:t>
            </a:r>
          </a:p>
        </p:txBody>
      </p:sp>
      <p:sp>
        <p:nvSpPr>
          <p:cNvPr id="18" name="Content Placeholder 2"/>
          <p:cNvSpPr>
            <a:spLocks noGrp="1"/>
          </p:cNvSpPr>
          <p:nvPr>
            <p:ph idx="1"/>
          </p:nvPr>
        </p:nvSpPr>
        <p:spPr>
          <a:xfrm>
            <a:off x="101600" y="1281242"/>
            <a:ext cx="12801600" cy="8442325"/>
          </a:xfrm>
        </p:spPr>
        <p:txBody>
          <a:bodyPr/>
          <a:lstStyle/>
          <a:p>
            <a:pPr marL="0" indent="0" eaLnBrk="1" hangingPunct="1"/>
            <a:r>
              <a:rPr lang="en-US" altLang="en-US" sz="2950" dirty="0">
                <a:latin typeface="Arial" charset="0"/>
                <a:cs typeface="Arial" charset="0"/>
              </a:rPr>
              <a:t>Verifying the Voter:</a:t>
            </a:r>
          </a:p>
          <a:p>
            <a:pPr marL="0" indent="0" algn="l" eaLnBrk="1" hangingPunct="1"/>
            <a:r>
              <a:rPr lang="en-US" altLang="en-US" sz="2650" dirty="0">
                <a:latin typeface="Arial" charset="0"/>
                <a:cs typeface="Arial" charset="0"/>
              </a:rPr>
              <a:t>1.)  Ask for their name, address &amp; valid ID.  </a:t>
            </a:r>
          </a:p>
          <a:p>
            <a:pPr marL="0" indent="0" algn="l" eaLnBrk="1" hangingPunct="1"/>
            <a:endParaRPr lang="en-US" altLang="en-US" sz="2650" dirty="0">
              <a:latin typeface="Arial" charset="0"/>
              <a:cs typeface="Arial" charset="0"/>
            </a:endParaRPr>
          </a:p>
          <a:p>
            <a:pPr marL="0" indent="0" algn="l" eaLnBrk="1" hangingPunct="1"/>
            <a:r>
              <a:rPr lang="en-US" altLang="en-US" sz="2650" dirty="0">
                <a:latin typeface="Arial" charset="0"/>
                <a:cs typeface="Arial" charset="0"/>
              </a:rPr>
              <a:t>2.)  Place their ID in the tray of the </a:t>
            </a:r>
            <a:r>
              <a:rPr lang="en-US" altLang="en-US" sz="2650" dirty="0" err="1">
                <a:latin typeface="Arial" charset="0"/>
                <a:cs typeface="Arial" charset="0"/>
              </a:rPr>
              <a:t>PollPad</a:t>
            </a:r>
            <a:r>
              <a:rPr lang="en-US" altLang="en-US" sz="2650" dirty="0">
                <a:latin typeface="Arial" charset="0"/>
                <a:cs typeface="Arial" charset="0"/>
              </a:rPr>
              <a:t> (or type in the first couple letters of last and first name).</a:t>
            </a:r>
          </a:p>
          <a:p>
            <a:pPr marL="0" indent="0" algn="l" eaLnBrk="1" hangingPunct="1"/>
            <a:endParaRPr lang="en-US" altLang="en-US" sz="2650" dirty="0">
              <a:latin typeface="Arial" charset="0"/>
              <a:cs typeface="Arial" charset="0"/>
            </a:endParaRPr>
          </a:p>
          <a:p>
            <a:pPr marL="0" indent="0" algn="l" eaLnBrk="1" hangingPunct="1"/>
            <a:r>
              <a:rPr lang="en-US" altLang="en-US" sz="2650" dirty="0">
                <a:latin typeface="Arial" charset="0"/>
                <a:cs typeface="Arial" charset="0"/>
              </a:rPr>
              <a:t>3.) If the voter is registered with that name and address, they will be given an “authority to vote slip” and their voter card (for multi-precinct polling locations only; all others can keep the slips – all slips must be returned with your precinct supplies).</a:t>
            </a:r>
          </a:p>
          <a:p>
            <a:pPr marL="0" indent="0" algn="l" eaLnBrk="1" hangingPunct="1"/>
            <a:endParaRPr lang="en-US" altLang="en-US" sz="2650" dirty="0">
              <a:latin typeface="Arial" charset="0"/>
              <a:cs typeface="Arial" charset="0"/>
            </a:endParaRPr>
          </a:p>
          <a:p>
            <a:pPr marL="0" indent="0" algn="l" eaLnBrk="1" hangingPunct="1"/>
            <a:r>
              <a:rPr lang="en-US" altLang="en-US" sz="2650" dirty="0">
                <a:latin typeface="Arial" charset="0"/>
                <a:cs typeface="Arial" charset="0"/>
              </a:rPr>
              <a:t>4.) Direct the voter to the voting machines</a:t>
            </a:r>
          </a:p>
          <a:p>
            <a:pPr marL="0" indent="0" algn="l" eaLnBrk="1" hangingPunct="1"/>
            <a:endParaRPr lang="en-US" altLang="en-US" sz="2650" dirty="0">
              <a:latin typeface="Arial" charset="0"/>
              <a:cs typeface="Arial" charset="0"/>
            </a:endParaRPr>
          </a:p>
          <a:p>
            <a:pPr marL="0" indent="0" algn="l" eaLnBrk="1" hangingPunct="1"/>
            <a:r>
              <a:rPr lang="en-US" altLang="en-US" sz="2650" dirty="0">
                <a:latin typeface="Arial" charset="0"/>
                <a:cs typeface="Arial" charset="0"/>
              </a:rPr>
              <a:t>5.) PEOs collect the “authority to vote slips.”</a:t>
            </a:r>
          </a:p>
          <a:p>
            <a:pPr marL="0" indent="0" algn="l" eaLnBrk="1" hangingPunct="1"/>
            <a:endParaRPr lang="en-US" altLang="en-US" sz="2650" dirty="0">
              <a:latin typeface="Arial" charset="0"/>
              <a:cs typeface="Arial" charset="0"/>
            </a:endParaRPr>
          </a:p>
          <a:p>
            <a:pPr marL="0" indent="0" algn="l" eaLnBrk="1" hangingPunct="1"/>
            <a:r>
              <a:rPr lang="en-US" altLang="en-US" sz="2650" dirty="0">
                <a:latin typeface="Arial" charset="0"/>
                <a:cs typeface="Arial" charset="0"/>
              </a:rPr>
              <a:t>6.) Authority to vote slips get returned in the Notes Envelope in the red bag.</a:t>
            </a:r>
          </a:p>
          <a:p>
            <a:pPr marL="0" indent="0" algn="l" eaLnBrk="1" hangingPunct="1"/>
            <a:endParaRPr lang="en-US" altLang="en-US" sz="2650" dirty="0"/>
          </a:p>
        </p:txBody>
      </p:sp>
    </p:spTree>
    <p:extLst>
      <p:ext uri="{BB962C8B-B14F-4D97-AF65-F5344CB8AC3E}">
        <p14:creationId xmlns:p14="http://schemas.microsoft.com/office/powerpoint/2010/main" val="3574739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0" y="347298"/>
            <a:ext cx="13004800" cy="912565"/>
          </a:xfrm>
        </p:spPr>
        <p:txBody>
          <a:bodyPr/>
          <a:lstStyle/>
          <a:p>
            <a:pPr eaLnBrk="1" hangingPunct="1">
              <a:lnSpc>
                <a:spcPct val="115000"/>
              </a:lnSpc>
              <a:spcAft>
                <a:spcPts val="1425"/>
              </a:spcAft>
            </a:pPr>
            <a:r>
              <a:rPr lang="en-US" sz="5400" b="1" dirty="0">
                <a:solidFill>
                  <a:schemeClr val="bg1"/>
                </a:solidFill>
                <a:latin typeface="Arial" charset="0"/>
                <a:ea typeface="Calibri" pitchFamily="34" charset="0"/>
                <a:cs typeface="Arial" charset="0"/>
              </a:rPr>
              <a:t>Checking Identification</a:t>
            </a:r>
            <a:endParaRPr lang="en-US" sz="2800" dirty="0">
              <a:latin typeface="Arial" charset="0"/>
              <a:ea typeface="Calibri" pitchFamily="34" charset="0"/>
              <a:cs typeface="Arial" charset="0"/>
            </a:endParaRPr>
          </a:p>
        </p:txBody>
      </p:sp>
      <p:sp>
        <p:nvSpPr>
          <p:cNvPr id="16" name="Rectangle 8"/>
          <p:cNvSpPr>
            <a:spLocks noChangeArrowheads="1"/>
          </p:cNvSpPr>
          <p:nvPr/>
        </p:nvSpPr>
        <p:spPr bwMode="auto">
          <a:xfrm>
            <a:off x="1083468" y="1408111"/>
            <a:ext cx="10896600" cy="7763855"/>
          </a:xfrm>
          <a:prstGeom prst="rect">
            <a:avLst/>
          </a:prstGeom>
          <a:noFill/>
          <a:ln w="9525">
            <a:noFill/>
            <a:miter lim="800000"/>
            <a:headEnd/>
            <a:tailEnd/>
          </a:ln>
        </p:spPr>
        <p:txBody>
          <a:bodyPr wrap="square" lIns="130046" tIns="65023" rIns="130046" bIns="65023">
            <a:spAutoFit/>
          </a:bodyPr>
          <a:lstStyle/>
          <a:p>
            <a:pPr marL="342900" indent="-342900">
              <a:lnSpc>
                <a:spcPct val="115000"/>
              </a:lnSpc>
              <a:spcAft>
                <a:spcPts val="1425"/>
              </a:spcAft>
              <a:buFont typeface="Symbol" pitchFamily="18" charset="2"/>
              <a:buChar char=""/>
            </a:pPr>
            <a:r>
              <a:rPr lang="en-US" altLang="en-US" sz="2200" dirty="0">
                <a:solidFill>
                  <a:schemeClr val="tx1"/>
                </a:solidFill>
                <a:latin typeface="Arial" panose="020B0604020202020204" pitchFamily="34" charset="0"/>
                <a:ea typeface="Calibri" pitchFamily="34" charset="0"/>
                <a:cs typeface="Arial" panose="020B0604020202020204" pitchFamily="34" charset="0"/>
              </a:rPr>
              <a:t>Ask the voter for his/her ID</a:t>
            </a:r>
          </a:p>
          <a:p>
            <a:pPr marL="342900" indent="-342900">
              <a:lnSpc>
                <a:spcPct val="115000"/>
              </a:lnSpc>
              <a:spcAft>
                <a:spcPts val="1425"/>
              </a:spcAft>
              <a:buFont typeface="Symbol" pitchFamily="18" charset="2"/>
              <a:buChar char=""/>
            </a:pPr>
            <a:r>
              <a:rPr lang="en-US" altLang="en-US" sz="2200" dirty="0">
                <a:solidFill>
                  <a:schemeClr val="tx1"/>
                </a:solidFill>
                <a:latin typeface="Arial" panose="020B0604020202020204" pitchFamily="34" charset="0"/>
                <a:ea typeface="Calibri" pitchFamily="34" charset="0"/>
                <a:cs typeface="Arial" panose="020B0604020202020204" pitchFamily="34" charset="0"/>
              </a:rPr>
              <a:t>Assure the ID is valid (not expired)</a:t>
            </a:r>
          </a:p>
          <a:p>
            <a:pPr marL="342900" indent="-342900">
              <a:lnSpc>
                <a:spcPct val="115000"/>
              </a:lnSpc>
              <a:spcAft>
                <a:spcPts val="1425"/>
              </a:spcAft>
              <a:buFont typeface="Symbol" pitchFamily="18" charset="2"/>
              <a:buChar char=""/>
            </a:pPr>
            <a:r>
              <a:rPr lang="en-US" altLang="en-US" sz="2200" dirty="0">
                <a:solidFill>
                  <a:schemeClr val="tx1"/>
                </a:solidFill>
                <a:latin typeface="Arial" panose="020B0604020202020204" pitchFamily="34" charset="0"/>
                <a:ea typeface="Calibri" pitchFamily="34" charset="0"/>
                <a:cs typeface="Arial" panose="020B0604020202020204" pitchFamily="34" charset="0"/>
              </a:rPr>
              <a:t>Compare the </a:t>
            </a:r>
            <a:r>
              <a:rPr lang="en-US" altLang="en-US" sz="2200" u="sng" dirty="0">
                <a:solidFill>
                  <a:schemeClr val="tx1"/>
                </a:solidFill>
                <a:latin typeface="Arial" panose="020B0604020202020204" pitchFamily="34" charset="0"/>
                <a:ea typeface="Calibri" pitchFamily="34" charset="0"/>
                <a:cs typeface="Arial" panose="020B0604020202020204" pitchFamily="34" charset="0"/>
              </a:rPr>
              <a:t>name and address </a:t>
            </a:r>
            <a:r>
              <a:rPr lang="en-US" altLang="en-US" sz="2200" dirty="0">
                <a:solidFill>
                  <a:schemeClr val="tx1"/>
                </a:solidFill>
                <a:latin typeface="Arial" panose="020B0604020202020204" pitchFamily="34" charset="0"/>
                <a:ea typeface="Calibri" pitchFamily="34" charset="0"/>
                <a:cs typeface="Arial" panose="020B0604020202020204" pitchFamily="34" charset="0"/>
              </a:rPr>
              <a:t>on the voter’s identification with the name and address in the </a:t>
            </a:r>
            <a:r>
              <a:rPr lang="en-US" altLang="en-US" sz="2200" dirty="0" err="1">
                <a:solidFill>
                  <a:schemeClr val="tx1"/>
                </a:solidFill>
                <a:latin typeface="Arial" panose="020B0604020202020204" pitchFamily="34" charset="0"/>
                <a:ea typeface="Calibri" pitchFamily="34" charset="0"/>
                <a:cs typeface="Arial" panose="020B0604020202020204" pitchFamily="34" charset="0"/>
              </a:rPr>
              <a:t>pollpad</a:t>
            </a:r>
            <a:endParaRPr lang="en-US" altLang="en-US" sz="2200" dirty="0">
              <a:solidFill>
                <a:schemeClr val="tx1"/>
              </a:solidFill>
              <a:latin typeface="Arial" panose="020B0604020202020204" pitchFamily="34" charset="0"/>
              <a:ea typeface="Calibri" pitchFamily="34" charset="0"/>
              <a:cs typeface="Arial" panose="020B0604020202020204" pitchFamily="34" charset="0"/>
            </a:endParaRPr>
          </a:p>
          <a:p>
            <a:pPr marL="342900" indent="-342900">
              <a:lnSpc>
                <a:spcPct val="115000"/>
              </a:lnSpc>
              <a:spcAft>
                <a:spcPts val="1425"/>
              </a:spcAft>
              <a:buFont typeface="Symbol" pitchFamily="18" charset="2"/>
              <a:buChar char=""/>
            </a:pPr>
            <a:r>
              <a:rPr lang="en-US" altLang="en-US" sz="2200" dirty="0">
                <a:solidFill>
                  <a:schemeClr val="tx1"/>
                </a:solidFill>
                <a:latin typeface="Arial" panose="020B0604020202020204" pitchFamily="34" charset="0"/>
                <a:ea typeface="Calibri" pitchFamily="34" charset="0"/>
                <a:cs typeface="Arial" panose="020B0604020202020204" pitchFamily="34" charset="0"/>
              </a:rPr>
              <a:t>Voter’s name and address MUST be current</a:t>
            </a:r>
          </a:p>
          <a:p>
            <a:pPr marL="342900" indent="-342900">
              <a:lnSpc>
                <a:spcPct val="115000"/>
              </a:lnSpc>
              <a:spcAft>
                <a:spcPts val="1425"/>
              </a:spcAft>
              <a:buFont typeface="Symbol" pitchFamily="18" charset="2"/>
              <a:buChar char=""/>
            </a:pPr>
            <a:r>
              <a:rPr lang="en-US" sz="2200" b="1" dirty="0">
                <a:solidFill>
                  <a:schemeClr val="tx1"/>
                </a:solidFill>
                <a:latin typeface="Arial" panose="020B0604020202020204" pitchFamily="34" charset="0"/>
                <a:cs typeface="Arial" panose="020B0604020202020204" pitchFamily="34" charset="0"/>
              </a:rPr>
              <a:t>Note: </a:t>
            </a:r>
          </a:p>
          <a:p>
            <a:pPr marL="800100" lvl="1" indent="-342900">
              <a:lnSpc>
                <a:spcPct val="115000"/>
              </a:lnSpc>
              <a:spcAft>
                <a:spcPts val="1425"/>
              </a:spcAft>
              <a:buFont typeface="Symbol" pitchFamily="18" charset="2"/>
              <a:buChar char=""/>
            </a:pPr>
            <a:r>
              <a:rPr lang="en-US" sz="2200" b="1" dirty="0">
                <a:solidFill>
                  <a:schemeClr val="tx1"/>
                </a:solidFill>
                <a:latin typeface="Arial" panose="020B0604020202020204" pitchFamily="34" charset="0"/>
                <a:cs typeface="Arial" panose="020B0604020202020204" pitchFamily="34" charset="0"/>
              </a:rPr>
              <a:t>An Ohio driver’s license or State ID card with an old address IS ACCEPTABLE as a valid form of ID necessary to cast a regular ballot when the voter’s current address is in the </a:t>
            </a:r>
            <a:r>
              <a:rPr lang="en-US" sz="2200" b="1" dirty="0" err="1">
                <a:solidFill>
                  <a:schemeClr val="tx1"/>
                </a:solidFill>
                <a:latin typeface="Arial" panose="020B0604020202020204" pitchFamily="34" charset="0"/>
                <a:cs typeface="Arial" panose="020B0604020202020204" pitchFamily="34" charset="0"/>
              </a:rPr>
              <a:t>pollpad</a:t>
            </a:r>
            <a:r>
              <a:rPr lang="en-US" sz="2200" b="1" dirty="0">
                <a:solidFill>
                  <a:schemeClr val="tx1"/>
                </a:solidFill>
                <a:latin typeface="Arial" panose="020B0604020202020204" pitchFamily="34" charset="0"/>
                <a:cs typeface="Arial" panose="020B0604020202020204" pitchFamily="34" charset="0"/>
              </a:rPr>
              <a:t>.</a:t>
            </a:r>
          </a:p>
          <a:p>
            <a:pPr marL="800100" lvl="1" indent="-342900">
              <a:lnSpc>
                <a:spcPct val="115000"/>
              </a:lnSpc>
              <a:spcAft>
                <a:spcPts val="1425"/>
              </a:spcAft>
              <a:buFont typeface="Symbol" pitchFamily="18" charset="2"/>
              <a:buChar char=""/>
            </a:pPr>
            <a:r>
              <a:rPr lang="en-US" sz="2200" b="1" dirty="0">
                <a:latin typeface="Arial" panose="020B0604020202020204" pitchFamily="34" charset="0"/>
                <a:cs typeface="Arial" panose="020B0604020202020204" pitchFamily="34" charset="0"/>
                <a:sym typeface="Gill Sans" charset="0"/>
              </a:rPr>
              <a:t>Voter changed his or her name and provides proof of the legal name change (e.g., a marriage license or a court order that includes the voter’s current and prior names), the voter may complete and sign a notice of change of name (Form 10-L) and cast a regular ballot, as long as the voter is registered to vote in that precinct).</a:t>
            </a:r>
          </a:p>
          <a:p>
            <a:pPr marL="800100" lvl="1" indent="-342900">
              <a:lnSpc>
                <a:spcPct val="115000"/>
              </a:lnSpc>
              <a:spcAft>
                <a:spcPts val="1425"/>
              </a:spcAft>
              <a:buFont typeface="Symbol" pitchFamily="18" charset="2"/>
              <a:buChar char=""/>
            </a:pPr>
            <a:endParaRPr lang="en-US" sz="2200" b="1" dirty="0">
              <a:solidFill>
                <a:schemeClr val="tx1"/>
              </a:solidFill>
              <a:latin typeface="Arial" charset="0"/>
              <a:cs typeface="Arial" charset="0"/>
            </a:endParaRPr>
          </a:p>
          <a:p>
            <a:pPr marL="342900" indent="-342900">
              <a:lnSpc>
                <a:spcPct val="115000"/>
              </a:lnSpc>
              <a:spcAft>
                <a:spcPts val="1425"/>
              </a:spcAft>
              <a:buFont typeface="Symbol" pitchFamily="18" charset="2"/>
              <a:buChar char=""/>
            </a:pPr>
            <a:endParaRPr lang="en-US" altLang="en-US" sz="2200" dirty="0">
              <a:solidFill>
                <a:srgbClr val="990000"/>
              </a:solidFill>
              <a:latin typeface="Arial" charset="0"/>
              <a:ea typeface="Calibri" pitchFamily="34" charset="0"/>
              <a:cs typeface="Arial" charset="0"/>
            </a:endParaRPr>
          </a:p>
        </p:txBody>
      </p:sp>
    </p:spTree>
    <p:extLst>
      <p:ext uri="{BB962C8B-B14F-4D97-AF65-F5344CB8AC3E}">
        <p14:creationId xmlns:p14="http://schemas.microsoft.com/office/powerpoint/2010/main" val="4247195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221187" name="Rectangle 16"/>
          <p:cNvSpPr>
            <a:spLocks noChangeArrowheads="1"/>
          </p:cNvSpPr>
          <p:nvPr/>
        </p:nvSpPr>
        <p:spPr bwMode="auto">
          <a:xfrm>
            <a:off x="650875" y="2093913"/>
            <a:ext cx="11595100" cy="2747417"/>
          </a:xfrm>
          <a:prstGeom prst="rect">
            <a:avLst/>
          </a:prstGeom>
          <a:noFill/>
          <a:ln w="9525">
            <a:noFill/>
            <a:miter lim="800000"/>
            <a:headEnd/>
            <a:tailEnd/>
          </a:ln>
        </p:spPr>
        <p:txBody>
          <a:bodyPr lIns="130046" tIns="65023" rIns="130046" bIns="65023">
            <a:spAutoFit/>
          </a:bodyPr>
          <a:lstStyle/>
          <a:p>
            <a:r>
              <a:rPr lang="en-US" sz="3400" dirty="0">
                <a:solidFill>
                  <a:schemeClr val="tx1"/>
                </a:solidFill>
                <a:latin typeface="Arial" charset="0"/>
                <a:cs typeface="Arial" charset="0"/>
              </a:rPr>
              <a:t>Process for looking up hyphenated names: all hyphenated names can now be looked up by either last name.</a:t>
            </a:r>
          </a:p>
          <a:p>
            <a:pPr marL="487363" indent="-487363">
              <a:buFont typeface="Arial" charset="0"/>
              <a:buChar char="•"/>
            </a:pPr>
            <a:endParaRPr lang="en-US" sz="3400" dirty="0">
              <a:solidFill>
                <a:schemeClr val="tx1"/>
              </a:solidFill>
              <a:latin typeface="Arial" charset="0"/>
              <a:cs typeface="Arial" charset="0"/>
            </a:endParaRPr>
          </a:p>
          <a:p>
            <a:pPr marL="487363" indent="-487363">
              <a:buFont typeface="Arial" charset="0"/>
              <a:buChar char="•"/>
            </a:pPr>
            <a:r>
              <a:rPr lang="en-US" sz="3400" dirty="0">
                <a:solidFill>
                  <a:schemeClr val="tx1"/>
                </a:solidFill>
                <a:latin typeface="Arial" charset="0"/>
                <a:cs typeface="Arial" charset="0"/>
              </a:rPr>
              <a:t>For example: If a voter’s name is Susan Jones-Miller, you can look up the voter under Jones or under Miller. </a:t>
            </a:r>
          </a:p>
        </p:txBody>
      </p:sp>
      <p:sp>
        <p:nvSpPr>
          <p:cNvPr id="2" name="Rectangle 1"/>
          <p:cNvSpPr/>
          <p:nvPr/>
        </p:nvSpPr>
        <p:spPr>
          <a:xfrm>
            <a:off x="5165616" y="242391"/>
            <a:ext cx="3108543" cy="923330"/>
          </a:xfrm>
          <a:prstGeom prst="rect">
            <a:avLst/>
          </a:prstGeom>
        </p:spPr>
        <p:txBody>
          <a:bodyPr wrap="none">
            <a:spAutoFit/>
          </a:bodyPr>
          <a:lstStyle/>
          <a:p>
            <a:r>
              <a:rPr lang="en-US" sz="5400" b="1" dirty="0" err="1">
                <a:solidFill>
                  <a:schemeClr val="accent3"/>
                </a:solidFill>
                <a:latin typeface="Arial" panose="020B0604020202020204" pitchFamily="34" charset="0"/>
                <a:cs typeface="Arial" panose="020B0604020202020204" pitchFamily="34" charset="0"/>
              </a:rPr>
              <a:t>PollPads</a:t>
            </a:r>
            <a:endParaRPr lang="en-US" sz="5400" dirty="0">
              <a:solidFill>
                <a:schemeClr val="accent3"/>
              </a:solidFill>
            </a:endParaRPr>
          </a:p>
        </p:txBody>
      </p:sp>
    </p:spTree>
    <p:extLst>
      <p:ext uri="{BB962C8B-B14F-4D97-AF65-F5344CB8AC3E}">
        <p14:creationId xmlns:p14="http://schemas.microsoft.com/office/powerpoint/2010/main" val="370833129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221187" name="Rectangle 16"/>
          <p:cNvSpPr>
            <a:spLocks noChangeArrowheads="1"/>
          </p:cNvSpPr>
          <p:nvPr/>
        </p:nvSpPr>
        <p:spPr bwMode="auto">
          <a:xfrm>
            <a:off x="650875" y="2093913"/>
            <a:ext cx="11595100" cy="5117296"/>
          </a:xfrm>
          <a:prstGeom prst="rect">
            <a:avLst/>
          </a:prstGeom>
          <a:noFill/>
          <a:ln w="9525">
            <a:noFill/>
            <a:miter lim="800000"/>
            <a:headEnd/>
            <a:tailEnd/>
          </a:ln>
        </p:spPr>
        <p:txBody>
          <a:bodyPr lIns="130046" tIns="65023" rIns="130046" bIns="65023">
            <a:spAutoFit/>
          </a:bodyPr>
          <a:lstStyle/>
          <a:p>
            <a:pPr marL="0" indent="0" eaLnBrk="1" hangingPunct="1"/>
            <a:r>
              <a:rPr lang="en-US" altLang="en-US" sz="3600" b="1" kern="0" dirty="0">
                <a:latin typeface="Arial" charset="0"/>
                <a:cs typeface="Arial" charset="0"/>
              </a:rPr>
              <a:t>Programming the Voter Card:</a:t>
            </a:r>
          </a:p>
          <a:p>
            <a:pPr marL="0" indent="0" eaLnBrk="1" hangingPunct="1"/>
            <a:endParaRPr lang="en-US" altLang="en-US" sz="3600" b="1" kern="0" dirty="0">
              <a:latin typeface="Arial" charset="0"/>
              <a:cs typeface="Arial" charset="0"/>
            </a:endParaRPr>
          </a:p>
          <a:p>
            <a:pPr marL="0" indent="0" eaLnBrk="1" hangingPunct="1"/>
            <a:r>
              <a:rPr lang="en-US" altLang="en-US" sz="3600" kern="0" dirty="0">
                <a:latin typeface="Arial" charset="0"/>
                <a:cs typeface="Arial" charset="0"/>
              </a:rPr>
              <a:t>When you insert the card into the </a:t>
            </a:r>
            <a:r>
              <a:rPr lang="en-US" altLang="en-US" sz="3600" kern="0" dirty="0" err="1">
                <a:latin typeface="Arial" charset="0"/>
                <a:cs typeface="Arial" charset="0"/>
              </a:rPr>
              <a:t>PollPad</a:t>
            </a:r>
            <a:r>
              <a:rPr lang="en-US" altLang="en-US" sz="3600" kern="0" dirty="0">
                <a:latin typeface="Arial" charset="0"/>
                <a:cs typeface="Arial" charset="0"/>
              </a:rPr>
              <a:t> to program </a:t>
            </a:r>
          </a:p>
          <a:p>
            <a:pPr marL="0" indent="0" eaLnBrk="1" hangingPunct="1"/>
            <a:r>
              <a:rPr lang="en-US" altLang="en-US" sz="3600" kern="0" dirty="0">
                <a:latin typeface="Arial" charset="0"/>
                <a:cs typeface="Arial" charset="0"/>
              </a:rPr>
              <a:t>it for the voter, it will be programmed for the following:</a:t>
            </a:r>
          </a:p>
          <a:p>
            <a:pPr marL="0" indent="0" eaLnBrk="1" hangingPunct="1"/>
            <a:endParaRPr lang="en-US" altLang="en-US" sz="3600" kern="0" dirty="0">
              <a:latin typeface="Arial" charset="0"/>
              <a:cs typeface="Arial" charset="0"/>
            </a:endParaRPr>
          </a:p>
          <a:p>
            <a:pPr marL="514350" indent="-514350" eaLnBrk="1" hangingPunct="1">
              <a:buFont typeface="+mj-lt"/>
              <a:buAutoNum type="arabicPeriod"/>
            </a:pPr>
            <a:r>
              <a:rPr lang="en-US" altLang="en-US" sz="3600" kern="0" dirty="0">
                <a:latin typeface="Arial" charset="0"/>
                <a:cs typeface="Arial" charset="0"/>
              </a:rPr>
              <a:t>Correct precinct</a:t>
            </a:r>
          </a:p>
          <a:p>
            <a:pPr marL="514350" indent="-514350" eaLnBrk="1" hangingPunct="1">
              <a:buFont typeface="+mj-lt"/>
              <a:buAutoNum type="arabicPeriod"/>
            </a:pPr>
            <a:r>
              <a:rPr lang="en-US" altLang="en-US" sz="3600" kern="0" dirty="0">
                <a:latin typeface="Arial" charset="0"/>
                <a:cs typeface="Arial" charset="0"/>
              </a:rPr>
              <a:t>Correct split (no splits for this election)</a:t>
            </a:r>
          </a:p>
          <a:p>
            <a:pPr marL="0" indent="0" eaLnBrk="1" hangingPunct="1"/>
            <a:endParaRPr lang="en-US" altLang="en-US" sz="3600" kern="0" dirty="0">
              <a:latin typeface="Arial" charset="0"/>
              <a:cs typeface="Arial" charset="0"/>
            </a:endParaRPr>
          </a:p>
          <a:p>
            <a:r>
              <a:rPr lang="en-US" altLang="en-US" sz="3600" kern="0" dirty="0">
                <a:latin typeface="Arial" charset="0"/>
                <a:cs typeface="Arial" charset="0"/>
              </a:rPr>
              <a:t>	</a:t>
            </a:r>
          </a:p>
        </p:txBody>
      </p:sp>
      <p:sp>
        <p:nvSpPr>
          <p:cNvPr id="2" name="Rectangle 1"/>
          <p:cNvSpPr/>
          <p:nvPr/>
        </p:nvSpPr>
        <p:spPr>
          <a:xfrm>
            <a:off x="4948128" y="253792"/>
            <a:ext cx="3108543" cy="923330"/>
          </a:xfrm>
          <a:prstGeom prst="rect">
            <a:avLst/>
          </a:prstGeom>
        </p:spPr>
        <p:txBody>
          <a:bodyPr wrap="none">
            <a:spAutoFit/>
          </a:bodyPr>
          <a:lstStyle/>
          <a:p>
            <a:r>
              <a:rPr lang="en-US" sz="5400" b="1" dirty="0" err="1">
                <a:solidFill>
                  <a:schemeClr val="accent3"/>
                </a:solidFill>
                <a:latin typeface="Arial" panose="020B0604020202020204" pitchFamily="34" charset="0"/>
                <a:cs typeface="Arial" panose="020B0604020202020204" pitchFamily="34" charset="0"/>
              </a:rPr>
              <a:t>PollPads</a:t>
            </a:r>
            <a:endParaRPr lang="en-US" sz="5400" dirty="0">
              <a:solidFill>
                <a:schemeClr val="accent3"/>
              </a:solidFill>
            </a:endParaRPr>
          </a:p>
        </p:txBody>
      </p:sp>
    </p:spTree>
    <p:extLst>
      <p:ext uri="{BB962C8B-B14F-4D97-AF65-F5344CB8AC3E}">
        <p14:creationId xmlns:p14="http://schemas.microsoft.com/office/powerpoint/2010/main" val="288373323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758825" y="104074"/>
            <a:ext cx="11487150" cy="1192212"/>
          </a:xfrm>
        </p:spPr>
        <p:txBody>
          <a:bodyPr/>
          <a:lstStyle/>
          <a:p>
            <a:pPr eaLnBrk="1" hangingPunct="1"/>
            <a:r>
              <a:rPr lang="en-US" sz="5400" b="1" dirty="0">
                <a:solidFill>
                  <a:schemeClr val="bg1"/>
                </a:solidFill>
                <a:latin typeface="Arial" panose="020B0604020202020204" pitchFamily="34" charset="0"/>
                <a:cs typeface="Arial" panose="020B0604020202020204" pitchFamily="34" charset="0"/>
              </a:rPr>
              <a:t>Voter ID Requirements</a:t>
            </a:r>
          </a:p>
        </p:txBody>
      </p:sp>
      <p:sp>
        <p:nvSpPr>
          <p:cNvPr id="16" name="Content Placeholder 4"/>
          <p:cNvSpPr>
            <a:spLocks noGrp="1"/>
          </p:cNvSpPr>
          <p:nvPr>
            <p:ph idx="1"/>
          </p:nvPr>
        </p:nvSpPr>
        <p:spPr>
          <a:xfrm>
            <a:off x="564833" y="1486746"/>
            <a:ext cx="12246187" cy="7586134"/>
          </a:xfrm>
        </p:spPr>
        <p:txBody>
          <a:bodyPr>
            <a:normAutofit/>
          </a:bodyPr>
          <a:lstStyle/>
          <a:p>
            <a:pPr marL="0" indent="0" eaLnBrk="1" fontAlgn="auto" hangingPunct="1">
              <a:spcBef>
                <a:spcPts val="825"/>
              </a:spcBef>
              <a:spcAft>
                <a:spcPts val="0"/>
              </a:spcAft>
              <a:defRPr/>
            </a:pPr>
            <a:r>
              <a:rPr lang="en-US" sz="3000" b="1" dirty="0">
                <a:latin typeface="Arial" panose="020B0604020202020204" pitchFamily="34" charset="0"/>
                <a:cs typeface="Arial" panose="020B0604020202020204" pitchFamily="34" charset="0"/>
                <a:sym typeface="Gill Sans" charset="0"/>
              </a:rPr>
              <a:t>Please refer to the information in your flip chart to reference this information on Election Day.</a:t>
            </a:r>
          </a:p>
          <a:p>
            <a:pPr marL="0" indent="0" eaLnBrk="1" fontAlgn="auto" hangingPunct="1">
              <a:spcBef>
                <a:spcPts val="825"/>
              </a:spcBef>
              <a:spcAft>
                <a:spcPts val="0"/>
              </a:spcAft>
              <a:defRPr/>
            </a:pPr>
            <a:endParaRPr lang="en-US" sz="3000" b="1" dirty="0">
              <a:latin typeface="Arial" panose="020B0604020202020204" pitchFamily="34" charset="0"/>
              <a:cs typeface="Arial" panose="020B0604020202020204" pitchFamily="34" charset="0"/>
              <a:sym typeface="Gill Sans" charset="0"/>
            </a:endParaRPr>
          </a:p>
          <a:p>
            <a:pPr marL="2057400" lvl="8" indent="-571500" algn="l" fontAlgn="auto">
              <a:spcBef>
                <a:spcPts val="825"/>
              </a:spcBef>
              <a:spcAft>
                <a:spcPts val="0"/>
              </a:spcAft>
              <a:buFont typeface="Arial" panose="020B0604020202020204" pitchFamily="34" charset="0"/>
              <a:buChar char="•"/>
              <a:defRPr/>
            </a:pPr>
            <a:r>
              <a:rPr lang="en-US" sz="3000" dirty="0">
                <a:latin typeface="Arial" panose="020B0604020202020204" pitchFamily="34" charset="0"/>
                <a:cs typeface="Arial" panose="020B0604020202020204" pitchFamily="34" charset="0"/>
              </a:rPr>
              <a:t>Photo ID</a:t>
            </a:r>
          </a:p>
          <a:p>
            <a:pPr marL="2057400" lvl="8" indent="-571500" algn="l" fontAlgn="auto">
              <a:spcBef>
                <a:spcPts val="825"/>
              </a:spcBef>
              <a:spcAft>
                <a:spcPts val="0"/>
              </a:spcAft>
              <a:buFont typeface="Arial" panose="020B0604020202020204" pitchFamily="34" charset="0"/>
              <a:buChar char="•"/>
              <a:defRPr/>
            </a:pPr>
            <a:r>
              <a:rPr lang="en-US" sz="3000" dirty="0">
                <a:latin typeface="Arial" panose="020B0604020202020204" pitchFamily="34" charset="0"/>
                <a:cs typeface="Arial" panose="020B0604020202020204" pitchFamily="34" charset="0"/>
              </a:rPr>
              <a:t>Military ID</a:t>
            </a:r>
          </a:p>
          <a:p>
            <a:pPr marL="2057400" lvl="8" indent="-571500" algn="l" fontAlgn="auto">
              <a:spcBef>
                <a:spcPts val="825"/>
              </a:spcBef>
              <a:spcAft>
                <a:spcPts val="0"/>
              </a:spcAft>
              <a:buFont typeface="Arial" panose="020B0604020202020204" pitchFamily="34" charset="0"/>
              <a:buChar char="•"/>
              <a:defRPr/>
            </a:pPr>
            <a:r>
              <a:rPr lang="en-US" sz="3000" dirty="0">
                <a:latin typeface="Arial" panose="020B0604020202020204" pitchFamily="34" charset="0"/>
                <a:cs typeface="Arial" panose="020B0604020202020204" pitchFamily="34" charset="0"/>
              </a:rPr>
              <a:t>Utility Bill</a:t>
            </a:r>
          </a:p>
          <a:p>
            <a:pPr marL="2057400" lvl="8" indent="-571500" algn="l" fontAlgn="auto">
              <a:spcBef>
                <a:spcPts val="825"/>
              </a:spcBef>
              <a:spcAft>
                <a:spcPts val="0"/>
              </a:spcAft>
              <a:buFont typeface="Arial" panose="020B0604020202020204" pitchFamily="34" charset="0"/>
              <a:buChar char="•"/>
              <a:defRPr/>
            </a:pPr>
            <a:r>
              <a:rPr lang="en-US" sz="3000" dirty="0">
                <a:latin typeface="Arial" panose="020B0604020202020204" pitchFamily="34" charset="0"/>
                <a:cs typeface="Arial" panose="020B0604020202020204" pitchFamily="34" charset="0"/>
              </a:rPr>
              <a:t>Bank Statement</a:t>
            </a:r>
          </a:p>
          <a:p>
            <a:pPr marL="2057400" lvl="8" indent="-571500" algn="l" fontAlgn="auto">
              <a:spcBef>
                <a:spcPts val="825"/>
              </a:spcBef>
              <a:spcAft>
                <a:spcPts val="0"/>
              </a:spcAft>
              <a:buFont typeface="Arial" panose="020B0604020202020204" pitchFamily="34" charset="0"/>
              <a:buChar char="•"/>
              <a:defRPr/>
            </a:pPr>
            <a:r>
              <a:rPr lang="en-US" sz="3000" dirty="0">
                <a:latin typeface="Arial" panose="020B0604020202020204" pitchFamily="34" charset="0"/>
                <a:cs typeface="Arial" panose="020B0604020202020204" pitchFamily="34" charset="0"/>
              </a:rPr>
              <a:t>Government Check</a:t>
            </a:r>
          </a:p>
          <a:p>
            <a:pPr marL="2057400" lvl="8" indent="-571500" algn="l" fontAlgn="auto">
              <a:spcBef>
                <a:spcPts val="825"/>
              </a:spcBef>
              <a:spcAft>
                <a:spcPts val="0"/>
              </a:spcAft>
              <a:buFont typeface="Arial" panose="020B0604020202020204" pitchFamily="34" charset="0"/>
              <a:buChar char="•"/>
              <a:defRPr/>
            </a:pPr>
            <a:r>
              <a:rPr lang="en-US" sz="3000" dirty="0">
                <a:latin typeface="Arial" panose="020B0604020202020204" pitchFamily="34" charset="0"/>
                <a:cs typeface="Arial" panose="020B0604020202020204" pitchFamily="34" charset="0"/>
              </a:rPr>
              <a:t>Paycheck</a:t>
            </a:r>
          </a:p>
          <a:p>
            <a:pPr marL="2057400" lvl="8" indent="-571500" algn="l" fontAlgn="auto">
              <a:spcBef>
                <a:spcPts val="825"/>
              </a:spcBef>
              <a:spcAft>
                <a:spcPts val="0"/>
              </a:spcAft>
              <a:buFont typeface="Arial" panose="020B0604020202020204" pitchFamily="34" charset="0"/>
              <a:buChar char="•"/>
              <a:defRPr/>
            </a:pPr>
            <a:r>
              <a:rPr lang="en-US" sz="3000" dirty="0">
                <a:latin typeface="Arial" panose="020B0604020202020204" pitchFamily="34" charset="0"/>
                <a:cs typeface="Arial" panose="020B0604020202020204" pitchFamily="34" charset="0"/>
              </a:rPr>
              <a:t>Other Government Document</a:t>
            </a:r>
          </a:p>
          <a:p>
            <a:pPr marL="0" indent="0" eaLnBrk="1" fontAlgn="auto" hangingPunct="1">
              <a:spcBef>
                <a:spcPts val="825"/>
              </a:spcBef>
              <a:spcAft>
                <a:spcPts val="0"/>
              </a:spcAft>
              <a:defRPr/>
            </a:pPr>
            <a:r>
              <a:rPr lang="en-US" sz="3000" dirty="0">
                <a:latin typeface="Arial" panose="020B0604020202020204" pitchFamily="34" charset="0"/>
                <a:cs typeface="Arial" panose="020B0604020202020204" pitchFamily="34" charset="0"/>
                <a:sym typeface="Gill Sans" charset="0"/>
              </a:rPr>
              <a:t>*Must not be expired and must include name and address*</a:t>
            </a:r>
          </a:p>
        </p:txBody>
      </p:sp>
    </p:spTree>
    <p:extLst>
      <p:ext uri="{BB962C8B-B14F-4D97-AF65-F5344CB8AC3E}">
        <p14:creationId xmlns:p14="http://schemas.microsoft.com/office/powerpoint/2010/main" val="354752369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pic>
        <p:nvPicPr>
          <p:cNvPr id="15" name="Picture 14"/>
          <p:cNvPicPr>
            <a:picLocks noChangeAspect="1"/>
          </p:cNvPicPr>
          <p:nvPr/>
        </p:nvPicPr>
        <p:blipFill>
          <a:blip r:embed="rId2"/>
          <a:stretch>
            <a:fillRect/>
          </a:stretch>
        </p:blipFill>
        <p:spPr>
          <a:xfrm>
            <a:off x="463954" y="1468712"/>
            <a:ext cx="11400092" cy="6706637"/>
          </a:xfrm>
          <a:prstGeom prst="rect">
            <a:avLst/>
          </a:prstGeom>
        </p:spPr>
      </p:pic>
      <p:sp>
        <p:nvSpPr>
          <p:cNvPr id="16" name="Title 1"/>
          <p:cNvSpPr>
            <a:spLocks noGrp="1"/>
          </p:cNvSpPr>
          <p:nvPr>
            <p:ph type="title"/>
          </p:nvPr>
        </p:nvSpPr>
        <p:spPr>
          <a:xfrm>
            <a:off x="741107" y="124618"/>
            <a:ext cx="11522585" cy="1066800"/>
          </a:xfrm>
        </p:spPr>
        <p:txBody>
          <a:bodyPr/>
          <a:lstStyle/>
          <a:p>
            <a:pPr eaLnBrk="1" hangingPunct="1"/>
            <a:r>
              <a:rPr lang="en-US" sz="5400" b="1" dirty="0">
                <a:solidFill>
                  <a:schemeClr val="bg1"/>
                </a:solidFill>
                <a:latin typeface="Arial" panose="020B0604020202020204" pitchFamily="34" charset="0"/>
                <a:cs typeface="Arial" panose="020B0604020202020204" pitchFamily="34" charset="0"/>
              </a:rPr>
              <a:t>Veteran ID Cards</a:t>
            </a:r>
          </a:p>
        </p:txBody>
      </p:sp>
    </p:spTree>
    <p:extLst>
      <p:ext uri="{BB962C8B-B14F-4D97-AF65-F5344CB8AC3E}">
        <p14:creationId xmlns:p14="http://schemas.microsoft.com/office/powerpoint/2010/main" val="152103364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868363" y="-132758"/>
            <a:ext cx="11703050" cy="1668463"/>
          </a:xfrm>
        </p:spPr>
        <p:txBody>
          <a:bodyPr/>
          <a:lstStyle/>
          <a:p>
            <a:pPr eaLnBrk="1" hangingPunct="1"/>
            <a:r>
              <a:rPr lang="en-US" sz="4800" b="1" dirty="0">
                <a:solidFill>
                  <a:schemeClr val="bg1"/>
                </a:solidFill>
                <a:latin typeface="Arial" panose="020B0604020202020204" pitchFamily="34" charset="0"/>
                <a:cs typeface="Arial" panose="020B0604020202020204" pitchFamily="34" charset="0"/>
              </a:rPr>
              <a:t>Ohio Law </a:t>
            </a:r>
            <a:r>
              <a:rPr lang="en-US" sz="4800" b="1" u="sng" dirty="0">
                <a:solidFill>
                  <a:schemeClr val="bg1"/>
                </a:solidFill>
                <a:latin typeface="Arial" panose="020B0604020202020204" pitchFamily="34" charset="0"/>
                <a:cs typeface="Arial" panose="020B0604020202020204" pitchFamily="34" charset="0"/>
              </a:rPr>
              <a:t>Prohibits</a:t>
            </a:r>
            <a:r>
              <a:rPr lang="en-US" sz="4800" b="1" dirty="0">
                <a:solidFill>
                  <a:schemeClr val="bg1"/>
                </a:solidFill>
                <a:latin typeface="Arial" panose="020B0604020202020204" pitchFamily="34" charset="0"/>
                <a:cs typeface="Arial" panose="020B0604020202020204" pitchFamily="34" charset="0"/>
              </a:rPr>
              <a:t> the Following</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Forms of ID to be Accepted</a:t>
            </a:r>
          </a:p>
        </p:txBody>
      </p:sp>
      <p:sp>
        <p:nvSpPr>
          <p:cNvPr id="16" name="Content Placeholder 2"/>
          <p:cNvSpPr>
            <a:spLocks noGrp="1"/>
          </p:cNvSpPr>
          <p:nvPr>
            <p:ph idx="1"/>
          </p:nvPr>
        </p:nvSpPr>
        <p:spPr>
          <a:xfrm>
            <a:off x="897638" y="1797348"/>
            <a:ext cx="11487150" cy="6719888"/>
          </a:xfrm>
        </p:spPr>
        <p:txBody>
          <a:bodyPr>
            <a:normAutofit/>
          </a:bodyPr>
          <a:lstStyle/>
          <a:p>
            <a:pPr marL="731509" indent="-731509" algn="l" eaLnBrk="1" fontAlgn="auto" hangingPunct="1">
              <a:spcBef>
                <a:spcPts val="825"/>
              </a:spcBef>
              <a:spcAft>
                <a:spcPts val="0"/>
              </a:spcAft>
              <a:buClr>
                <a:srgbClr val="C00000"/>
              </a:buClr>
              <a:buFont typeface="Wingdings 2"/>
              <a:buAutoNum type="arabicPeriod"/>
              <a:defRPr/>
            </a:pPr>
            <a:r>
              <a:rPr lang="en-US" sz="3200" dirty="0">
                <a:latin typeface="+mj-lt"/>
                <a:sym typeface="Gill Sans" charset="0"/>
              </a:rPr>
              <a:t>Driver’s license or photo identification card issued by a state other than Ohio;</a:t>
            </a:r>
          </a:p>
          <a:p>
            <a:pPr marL="731509" indent="-731509" algn="l" eaLnBrk="1" fontAlgn="auto" hangingPunct="1">
              <a:spcBef>
                <a:spcPts val="825"/>
              </a:spcBef>
              <a:spcAft>
                <a:spcPts val="0"/>
              </a:spcAft>
              <a:buClr>
                <a:srgbClr val="C00000"/>
              </a:buClr>
              <a:buFont typeface="Wingdings 2"/>
              <a:buAutoNum type="arabicPeriod"/>
              <a:defRPr/>
            </a:pPr>
            <a:r>
              <a:rPr lang="en-US" sz="3200" dirty="0">
                <a:latin typeface="+mj-lt"/>
                <a:sym typeface="Gill Sans" charset="0"/>
              </a:rPr>
              <a:t>Social Security card;</a:t>
            </a:r>
          </a:p>
          <a:p>
            <a:pPr marL="731509" indent="-731509" algn="l" eaLnBrk="1" fontAlgn="auto" hangingPunct="1">
              <a:spcBef>
                <a:spcPts val="825"/>
              </a:spcBef>
              <a:spcAft>
                <a:spcPts val="0"/>
              </a:spcAft>
              <a:buClr>
                <a:srgbClr val="C00000"/>
              </a:buClr>
              <a:buFont typeface="Wingdings 2"/>
              <a:buAutoNum type="arabicPeriod"/>
              <a:defRPr/>
            </a:pPr>
            <a:r>
              <a:rPr lang="en-US" sz="3200" dirty="0">
                <a:latin typeface="+mj-lt"/>
                <a:sym typeface="Gill Sans" charset="0"/>
              </a:rPr>
              <a:t>Passport;</a:t>
            </a:r>
          </a:p>
          <a:p>
            <a:pPr marL="731509" indent="-731509" algn="l" eaLnBrk="1" fontAlgn="auto" hangingPunct="1">
              <a:spcBef>
                <a:spcPts val="825"/>
              </a:spcBef>
              <a:spcAft>
                <a:spcPts val="0"/>
              </a:spcAft>
              <a:buClr>
                <a:srgbClr val="C00000"/>
              </a:buClr>
              <a:buFont typeface="Wingdings 2"/>
              <a:buAutoNum type="arabicPeriod"/>
              <a:defRPr/>
            </a:pPr>
            <a:r>
              <a:rPr lang="en-US" sz="3200" dirty="0">
                <a:latin typeface="+mj-lt"/>
                <a:sym typeface="Gill Sans" charset="0"/>
              </a:rPr>
              <a:t>Birth certificate, unless voter still lives at the house where he or she resided at birth, and the birth certificate contains that home address, in which case this is acceptable as an other government document;</a:t>
            </a:r>
          </a:p>
          <a:p>
            <a:pPr marL="731509" indent="-731509" algn="l" eaLnBrk="1" fontAlgn="auto" hangingPunct="1">
              <a:spcBef>
                <a:spcPts val="825"/>
              </a:spcBef>
              <a:spcAft>
                <a:spcPts val="0"/>
              </a:spcAft>
              <a:buClr>
                <a:srgbClr val="C00000"/>
              </a:buClr>
              <a:buFont typeface="Wingdings 2"/>
              <a:buAutoNum type="arabicPeriod"/>
              <a:defRPr/>
            </a:pPr>
            <a:r>
              <a:rPr lang="en-US" sz="3200" dirty="0">
                <a:latin typeface="+mj-lt"/>
                <a:sym typeface="Gill Sans" charset="0"/>
              </a:rPr>
              <a:t>Insurance card; or</a:t>
            </a:r>
          </a:p>
          <a:p>
            <a:pPr marL="731509" indent="-731509" algn="l" eaLnBrk="1" fontAlgn="auto" hangingPunct="1">
              <a:spcBef>
                <a:spcPts val="825"/>
              </a:spcBef>
              <a:spcAft>
                <a:spcPts val="0"/>
              </a:spcAft>
              <a:buClr>
                <a:srgbClr val="C00000"/>
              </a:buClr>
              <a:buFont typeface="Wingdings 2"/>
              <a:buAutoNum type="arabicPeriod"/>
              <a:defRPr/>
            </a:pPr>
            <a:r>
              <a:rPr lang="en-US" sz="3200" dirty="0">
                <a:latin typeface="+mj-lt"/>
                <a:sym typeface="Gill Sans" charset="0"/>
              </a:rPr>
              <a:t>Any registration Acknowledgment Notice from the county board of elections.</a:t>
            </a:r>
          </a:p>
        </p:txBody>
      </p:sp>
    </p:spTree>
    <p:extLst>
      <p:ext uri="{BB962C8B-B14F-4D97-AF65-F5344CB8AC3E}">
        <p14:creationId xmlns:p14="http://schemas.microsoft.com/office/powerpoint/2010/main" val="31317853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7" name="Title 1"/>
          <p:cNvSpPr>
            <a:spLocks noGrp="1"/>
          </p:cNvSpPr>
          <p:nvPr>
            <p:ph type="title"/>
          </p:nvPr>
        </p:nvSpPr>
        <p:spPr>
          <a:xfrm>
            <a:off x="215900" y="166781"/>
            <a:ext cx="12573000" cy="1066800"/>
          </a:xfrm>
        </p:spPr>
        <p:txBody>
          <a:bodyPr/>
          <a:lstStyle/>
          <a:p>
            <a:pPr eaLnBrk="1" hangingPunct="1"/>
            <a:r>
              <a:rPr lang="en-US" sz="5400" b="1" dirty="0">
                <a:solidFill>
                  <a:schemeClr val="bg1"/>
                </a:solidFill>
                <a:latin typeface="Arial" charset="0"/>
                <a:cs typeface="Arial" charset="0"/>
              </a:rPr>
              <a:t>What if the voter did not bring any ID?</a:t>
            </a:r>
          </a:p>
        </p:txBody>
      </p:sp>
      <p:sp>
        <p:nvSpPr>
          <p:cNvPr id="18" name="Content Placeholder 2"/>
          <p:cNvSpPr>
            <a:spLocks noGrp="1"/>
          </p:cNvSpPr>
          <p:nvPr>
            <p:ph idx="1"/>
          </p:nvPr>
        </p:nvSpPr>
        <p:spPr>
          <a:xfrm>
            <a:off x="558800" y="1447800"/>
            <a:ext cx="11703050" cy="6469063"/>
          </a:xfrm>
        </p:spPr>
        <p:txBody>
          <a:bodyPr/>
          <a:lstStyle/>
          <a:p>
            <a:pPr marL="0" indent="0" algn="l" eaLnBrk="1" hangingPunct="1">
              <a:buFontTx/>
              <a:buChar char="•"/>
            </a:pPr>
            <a:r>
              <a:rPr lang="en-US" sz="3200" dirty="0">
                <a:latin typeface="Arial" charset="0"/>
                <a:cs typeface="Arial" charset="0"/>
              </a:rPr>
              <a:t>If the voter is </a:t>
            </a:r>
            <a:r>
              <a:rPr lang="en-US" sz="3200" u="sng" dirty="0">
                <a:latin typeface="Arial" charset="0"/>
                <a:cs typeface="Arial" charset="0"/>
              </a:rPr>
              <a:t>not able </a:t>
            </a:r>
            <a:r>
              <a:rPr lang="en-US" sz="3200" dirty="0">
                <a:latin typeface="Arial" charset="0"/>
                <a:cs typeface="Arial" charset="0"/>
              </a:rPr>
              <a:t>to provide a valid ID at the check-in table, the voter </a:t>
            </a:r>
            <a:r>
              <a:rPr lang="en-US" sz="3200" u="sng" dirty="0">
                <a:latin typeface="Arial" charset="0"/>
                <a:cs typeface="Arial" charset="0"/>
              </a:rPr>
              <a:t>must</a:t>
            </a:r>
            <a:r>
              <a:rPr lang="en-US" sz="3200" dirty="0">
                <a:latin typeface="Arial" charset="0"/>
                <a:cs typeface="Arial" charset="0"/>
              </a:rPr>
              <a:t> vote a provisional ballot.</a:t>
            </a:r>
          </a:p>
          <a:p>
            <a:pPr marL="0" indent="0" algn="l" eaLnBrk="1" hangingPunct="1">
              <a:buFontTx/>
              <a:buChar char="•"/>
            </a:pPr>
            <a:r>
              <a:rPr lang="en-US" sz="3200" dirty="0">
                <a:latin typeface="Arial" charset="0"/>
                <a:cs typeface="Arial" charset="0"/>
              </a:rPr>
              <a:t>If the voter </a:t>
            </a:r>
            <a:r>
              <a:rPr lang="en-US" sz="3200" u="sng" dirty="0">
                <a:latin typeface="Arial" charset="0"/>
                <a:cs typeface="Arial" charset="0"/>
              </a:rPr>
              <a:t>refuses</a:t>
            </a:r>
            <a:r>
              <a:rPr lang="en-US" sz="3200" dirty="0">
                <a:latin typeface="Arial" charset="0"/>
                <a:cs typeface="Arial" charset="0"/>
              </a:rPr>
              <a:t> to provide a valid ID at the check-in table, the voter </a:t>
            </a:r>
            <a:r>
              <a:rPr lang="en-US" sz="3200" u="sng" dirty="0">
                <a:latin typeface="Arial" charset="0"/>
                <a:cs typeface="Arial" charset="0"/>
              </a:rPr>
              <a:t>must</a:t>
            </a:r>
            <a:r>
              <a:rPr lang="en-US" sz="3200" dirty="0">
                <a:latin typeface="Arial" charset="0"/>
                <a:cs typeface="Arial" charset="0"/>
              </a:rPr>
              <a:t> vote a provisional ballot. </a:t>
            </a:r>
          </a:p>
          <a:p>
            <a:pPr marL="0" indent="0" algn="l" eaLnBrk="1" hangingPunct="1">
              <a:buFontTx/>
              <a:buChar char="•"/>
            </a:pPr>
            <a:r>
              <a:rPr lang="en-US" sz="3200" u="sng" dirty="0">
                <a:latin typeface="Arial" charset="0"/>
                <a:cs typeface="Arial" charset="0"/>
              </a:rPr>
              <a:t>No one is permitted to vote on the machines if they do not have a valid ID.</a:t>
            </a:r>
          </a:p>
          <a:p>
            <a:pPr marL="0" indent="0" algn="l" eaLnBrk="1" hangingPunct="1">
              <a:buFontTx/>
              <a:buChar char="•"/>
            </a:pPr>
            <a:endParaRPr lang="en-US" sz="3200" b="1" dirty="0">
              <a:solidFill>
                <a:srgbClr val="FF0000"/>
              </a:solidFill>
              <a:latin typeface="Arial" charset="0"/>
              <a:cs typeface="Arial" charset="0"/>
            </a:endParaRPr>
          </a:p>
          <a:p>
            <a:pPr marL="0" indent="0" algn="l" eaLnBrk="1" hangingPunct="1">
              <a:buFontTx/>
              <a:buChar char="•"/>
            </a:pPr>
            <a:endParaRPr lang="en-US" sz="3200" b="1" dirty="0">
              <a:solidFill>
                <a:srgbClr val="FF0000"/>
              </a:solidFill>
              <a:latin typeface="Arial" charset="0"/>
              <a:cs typeface="Arial" charset="0"/>
            </a:endParaRPr>
          </a:p>
          <a:p>
            <a:pPr marL="0" indent="0" algn="l" eaLnBrk="1" hangingPunct="1">
              <a:buFontTx/>
              <a:buChar char="•"/>
            </a:pPr>
            <a:endParaRPr lang="en-US" sz="3200" b="1" dirty="0">
              <a:solidFill>
                <a:srgbClr val="FF0000"/>
              </a:solidFill>
              <a:latin typeface="Arial" charset="0"/>
              <a:cs typeface="Arial" charset="0"/>
            </a:endParaRPr>
          </a:p>
          <a:p>
            <a:pPr marL="0" indent="0" algn="l" eaLnBrk="1" hangingPunct="1">
              <a:buFontTx/>
              <a:buChar char="•"/>
            </a:pPr>
            <a:endParaRPr lang="en-US" sz="3200" b="1" dirty="0">
              <a:solidFill>
                <a:srgbClr val="FF0000"/>
              </a:solidFill>
              <a:latin typeface="Arial" charset="0"/>
              <a:cs typeface="Arial" charset="0"/>
            </a:endParaRPr>
          </a:p>
          <a:p>
            <a:pPr marL="0" indent="0" algn="l" eaLnBrk="1" hangingPunct="1">
              <a:buFontTx/>
              <a:buChar char="•"/>
            </a:pPr>
            <a:r>
              <a:rPr lang="en-US" sz="3000" dirty="0">
                <a:latin typeface="Arial" charset="0"/>
                <a:cs typeface="Arial" charset="0"/>
              </a:rPr>
              <a:t>Note: An Ohio driver’s license or State ID card with an old address IS ACCEPTABLE as a valid form of ID necessary to cast a regular ballot when the voter’s current address is in the </a:t>
            </a:r>
            <a:r>
              <a:rPr lang="en-US" sz="3000" dirty="0" err="1">
                <a:latin typeface="Arial" charset="0"/>
                <a:cs typeface="Arial" charset="0"/>
              </a:rPr>
              <a:t>PollPad</a:t>
            </a:r>
            <a:r>
              <a:rPr lang="en-US" sz="3000" dirty="0">
                <a:latin typeface="Arial" charset="0"/>
                <a:cs typeface="Arial" charset="0"/>
              </a:rPr>
              <a:t>.</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289" y="4010461"/>
            <a:ext cx="2362711" cy="2286000"/>
          </a:xfrm>
          <a:prstGeom prst="rect">
            <a:avLst/>
          </a:prstGeom>
        </p:spPr>
      </p:pic>
    </p:spTree>
    <p:extLst>
      <p:ext uri="{BB962C8B-B14F-4D97-AF65-F5344CB8AC3E}">
        <p14:creationId xmlns:p14="http://schemas.microsoft.com/office/powerpoint/2010/main" val="112236687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641" name="Group 3"/>
          <p:cNvGrpSpPr>
            <a:grpSpLocks/>
          </p:cNvGrpSpPr>
          <p:nvPr/>
        </p:nvGrpSpPr>
        <p:grpSpPr bwMode="auto">
          <a:xfrm>
            <a:off x="0" y="0"/>
            <a:ext cx="13004800" cy="9753600"/>
            <a:chOff x="0" y="0"/>
            <a:chExt cx="9144000" cy="6858000"/>
          </a:xfrm>
        </p:grpSpPr>
        <p:sp>
          <p:nvSpPr>
            <p:cNvPr id="5" name="Rectangle 4"/>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6" name="Rectangle 5"/>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5-Point Star 6"/>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noFill/>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240643" name="Rectangle 9"/>
          <p:cNvSpPr>
            <a:spLocks noChangeArrowheads="1"/>
          </p:cNvSpPr>
          <p:nvPr/>
        </p:nvSpPr>
        <p:spPr bwMode="auto">
          <a:xfrm>
            <a:off x="-203200" y="1313180"/>
            <a:ext cx="13004800" cy="6409958"/>
          </a:xfrm>
          <a:prstGeom prst="rect">
            <a:avLst/>
          </a:prstGeom>
          <a:noFill/>
          <a:ln w="9525">
            <a:noFill/>
            <a:miter lim="800000"/>
            <a:headEnd/>
            <a:tailEnd/>
          </a:ln>
        </p:spPr>
        <p:txBody>
          <a:bodyPr lIns="130046" tIns="65023" rIns="130046" bIns="65023">
            <a:spAutoFit/>
          </a:bodyPr>
          <a:lstStyle/>
          <a:p>
            <a:pPr marL="457200" indent="-457200" algn="ctr">
              <a:buFont typeface="Arial" panose="020B0604020202020204" pitchFamily="34" charset="0"/>
              <a:buChar char="•"/>
            </a:pPr>
            <a:endParaRPr lang="en-US" sz="3400" b="1" dirty="0">
              <a:solidFill>
                <a:schemeClr val="tx1"/>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A voter who does not possess any form of ID acceptable for Regular or Provisional Voting may still cast a Provisional Ballot.</a:t>
            </a:r>
          </a:p>
          <a:p>
            <a:pPr marL="914400" lvl="1" indent="-457200">
              <a:buFont typeface="Arial" panose="020B0604020202020204" pitchFamily="34" charset="0"/>
              <a:buChar char="•"/>
            </a:pPr>
            <a:endParaRPr lang="en-US" sz="3400" dirty="0">
              <a:solidFill>
                <a:schemeClr val="tx1"/>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Follow the same provisional voting steps as provided</a:t>
            </a:r>
          </a:p>
          <a:p>
            <a:pPr marL="914400" lvl="1" indent="-457200">
              <a:buFont typeface="Arial" panose="020B0604020202020204" pitchFamily="34" charset="0"/>
              <a:buChar char="•"/>
            </a:pPr>
            <a:endParaRPr lang="en-US" sz="3400" dirty="0">
              <a:solidFill>
                <a:schemeClr val="tx1"/>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400" dirty="0">
                <a:solidFill>
                  <a:schemeClr val="tx1"/>
                </a:solidFill>
                <a:latin typeface="Arial" panose="020B0604020202020204" pitchFamily="34" charset="0"/>
                <a:cs typeface="Arial" panose="020B0604020202020204" pitchFamily="34" charset="0"/>
              </a:rPr>
              <a:t>You must also give the voter a Provisional Ballot Hotline Notice form 12-H. This will inform the voter that they must come to the Board of Elections within 7 days and provide a valid form of ID. (This notice </a:t>
            </a:r>
            <a:r>
              <a:rPr lang="en-US" sz="3400" u="sng" dirty="0">
                <a:solidFill>
                  <a:schemeClr val="tx1"/>
                </a:solidFill>
                <a:latin typeface="Arial" panose="020B0604020202020204" pitchFamily="34" charset="0"/>
                <a:cs typeface="Arial" panose="020B0604020202020204" pitchFamily="34" charset="0"/>
              </a:rPr>
              <a:t>MUST</a:t>
            </a:r>
            <a:r>
              <a:rPr lang="en-US" sz="3400" dirty="0">
                <a:solidFill>
                  <a:schemeClr val="tx1"/>
                </a:solidFill>
                <a:latin typeface="Arial" panose="020B0604020202020204" pitchFamily="34" charset="0"/>
                <a:cs typeface="Arial" panose="020B0604020202020204" pitchFamily="34" charset="0"/>
              </a:rPr>
              <a:t> be provided to every Provisional Voter.)</a:t>
            </a:r>
            <a:endParaRPr lang="en-US" sz="2800" b="1" dirty="0">
              <a:solidFill>
                <a:schemeClr val="tx1"/>
              </a:solidFill>
              <a:latin typeface="Times New Roman" pitchFamily="18" charset="0"/>
              <a:cs typeface="Times New Roman" pitchFamily="18" charset="0"/>
            </a:endParaRPr>
          </a:p>
        </p:txBody>
      </p:sp>
      <p:sp>
        <p:nvSpPr>
          <p:cNvPr id="15" name="Title 1"/>
          <p:cNvSpPr txBox="1">
            <a:spLocks/>
          </p:cNvSpPr>
          <p:nvPr/>
        </p:nvSpPr>
        <p:spPr bwMode="auto">
          <a:xfrm>
            <a:off x="1397000" y="152400"/>
            <a:ext cx="10464800" cy="1039018"/>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r>
              <a:rPr lang="en-US" sz="5400" b="1" kern="0" dirty="0">
                <a:solidFill>
                  <a:schemeClr val="bg1"/>
                </a:solidFill>
                <a:latin typeface="Arial" panose="020B0604020202020204" pitchFamily="34" charset="0"/>
                <a:cs typeface="Arial" panose="020B0604020202020204" pitchFamily="34" charset="0"/>
              </a:rPr>
              <a:t>Voters without an ID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6"/>
          <p:cNvSpPr>
            <a:spLocks noGrp="1"/>
          </p:cNvSpPr>
          <p:nvPr>
            <p:ph type="title"/>
          </p:nvPr>
        </p:nvSpPr>
        <p:spPr>
          <a:xfrm>
            <a:off x="868363" y="105263"/>
            <a:ext cx="11703050" cy="1127125"/>
          </a:xfrm>
        </p:spPr>
        <p:txBody>
          <a:bodyPr/>
          <a:lstStyle/>
          <a:p>
            <a:pPr eaLnBrk="1" hangingPunct="1"/>
            <a:r>
              <a:rPr lang="en-US" sz="5400" b="1" dirty="0">
                <a:solidFill>
                  <a:schemeClr val="bg1"/>
                </a:solidFill>
                <a:latin typeface="Arial" panose="020B0604020202020204" pitchFamily="34" charset="0"/>
                <a:cs typeface="Arial" panose="020B0604020202020204" pitchFamily="34" charset="0"/>
              </a:rPr>
              <a:t>Voted Absentee</a:t>
            </a:r>
          </a:p>
        </p:txBody>
      </p:sp>
      <p:sp>
        <p:nvSpPr>
          <p:cNvPr id="16" name="TextBox 7"/>
          <p:cNvSpPr txBox="1">
            <a:spLocks noChangeArrowheads="1"/>
          </p:cNvSpPr>
          <p:nvPr/>
        </p:nvSpPr>
        <p:spPr bwMode="auto">
          <a:xfrm>
            <a:off x="868363" y="1745924"/>
            <a:ext cx="11379200" cy="5948293"/>
          </a:xfrm>
          <a:prstGeom prst="rect">
            <a:avLst/>
          </a:prstGeom>
          <a:noFill/>
          <a:ln w="19050">
            <a:noFill/>
            <a:miter lim="800000"/>
            <a:headEnd/>
            <a:tailEnd/>
          </a:ln>
        </p:spPr>
        <p:txBody>
          <a:bodyPr lIns="130046" tIns="65023" rIns="130046" bIns="65023">
            <a:spAutoFit/>
          </a:bodyPr>
          <a:lstStyle/>
          <a:p>
            <a:pPr marL="457200" indent="-457200">
              <a:buFont typeface="Wingdings" panose="05000000000000000000" pitchFamily="2" charset="2"/>
              <a:buChar char="Ø"/>
              <a:defRPr/>
            </a:pPr>
            <a:r>
              <a:rPr lang="en-US" sz="3200" dirty="0">
                <a:solidFill>
                  <a:schemeClr val="tx1"/>
                </a:solidFill>
                <a:latin typeface="Arial" panose="020B0604020202020204" pitchFamily="34" charset="0"/>
                <a:cs typeface="Arial" panose="020B0604020202020204" pitchFamily="34" charset="0"/>
                <a:sym typeface="Gill Sans" charset="0"/>
              </a:rPr>
              <a:t>If a voter requested an absentee ballot for this election and if the voter states they did not use the ballot or did not return the ballot, they may only vote</a:t>
            </a:r>
          </a:p>
          <a:p>
            <a:pPr>
              <a:defRPr/>
            </a:pPr>
            <a:r>
              <a:rPr lang="en-US" sz="3200" b="1" dirty="0">
                <a:solidFill>
                  <a:schemeClr val="tx1"/>
                </a:solidFill>
                <a:latin typeface="Arial" panose="020B0604020202020204" pitchFamily="34" charset="0"/>
                <a:cs typeface="Arial" panose="020B0604020202020204" pitchFamily="34" charset="0"/>
                <a:sym typeface="Gill Sans" charset="0"/>
              </a:rPr>
              <a:t>    </a:t>
            </a:r>
            <a:r>
              <a:rPr lang="en-US" sz="3200" u="sng" dirty="0">
                <a:solidFill>
                  <a:schemeClr val="tx1"/>
                </a:solidFill>
                <a:latin typeface="Arial" panose="020B0604020202020204" pitchFamily="34" charset="0"/>
                <a:cs typeface="Arial" panose="020B0604020202020204" pitchFamily="34" charset="0"/>
                <a:sym typeface="Gill Sans" charset="0"/>
              </a:rPr>
              <a:t>a Provisional Ballot.</a:t>
            </a:r>
          </a:p>
          <a:p>
            <a:pPr>
              <a:defRPr/>
            </a:pPr>
            <a:endParaRPr lang="en-US" sz="3200" b="1" u="sng" dirty="0">
              <a:solidFill>
                <a:schemeClr val="tx1"/>
              </a:solidFill>
              <a:latin typeface="Arial" panose="020B0604020202020204" pitchFamily="34" charset="0"/>
              <a:cs typeface="Arial" panose="020B0604020202020204" pitchFamily="34" charset="0"/>
              <a:sym typeface="Gill Sans" charset="0"/>
            </a:endParaRPr>
          </a:p>
          <a:p>
            <a:pPr marL="457200" indent="-457200">
              <a:buFont typeface="Wingdings" panose="05000000000000000000" pitchFamily="2" charset="2"/>
              <a:buChar char="Ø"/>
              <a:defRPr/>
            </a:pPr>
            <a:r>
              <a:rPr lang="en-US" sz="3200" dirty="0">
                <a:solidFill>
                  <a:schemeClr val="tx1"/>
                </a:solidFill>
                <a:latin typeface="Arial" panose="020B0604020202020204" pitchFamily="34" charset="0"/>
                <a:cs typeface="Arial" panose="020B0604020202020204" pitchFamily="34" charset="0"/>
                <a:sym typeface="Gill Sans" charset="0"/>
              </a:rPr>
              <a:t>They </a:t>
            </a:r>
            <a:r>
              <a:rPr lang="en-US" sz="3200" u="sng" dirty="0">
                <a:solidFill>
                  <a:schemeClr val="tx1"/>
                </a:solidFill>
                <a:latin typeface="Arial" panose="020B0604020202020204" pitchFamily="34" charset="0"/>
                <a:cs typeface="Arial" panose="020B0604020202020204" pitchFamily="34" charset="0"/>
                <a:sym typeface="Gill Sans" charset="0"/>
              </a:rPr>
              <a:t>may not </a:t>
            </a:r>
            <a:r>
              <a:rPr lang="en-US" sz="3200" dirty="0">
                <a:solidFill>
                  <a:schemeClr val="tx1"/>
                </a:solidFill>
                <a:latin typeface="Arial" panose="020B0604020202020204" pitchFamily="34" charset="0"/>
                <a:cs typeface="Arial" panose="020B0604020202020204" pitchFamily="34" charset="0"/>
                <a:sym typeface="Gill Sans" charset="0"/>
              </a:rPr>
              <a:t>vote on the machines.</a:t>
            </a:r>
          </a:p>
          <a:p>
            <a:pPr>
              <a:defRPr/>
            </a:pPr>
            <a:endParaRPr lang="en-US" sz="3200" b="1" dirty="0">
              <a:solidFill>
                <a:schemeClr val="tx1"/>
              </a:solidFill>
              <a:latin typeface="Arial" panose="020B0604020202020204" pitchFamily="34" charset="0"/>
              <a:cs typeface="Arial" panose="020B0604020202020204" pitchFamily="34" charset="0"/>
              <a:sym typeface="Gill Sans" charset="0"/>
            </a:endParaRPr>
          </a:p>
          <a:p>
            <a:pPr marL="457200" indent="-457200">
              <a:buFont typeface="Wingdings" panose="05000000000000000000" pitchFamily="2" charset="2"/>
              <a:buChar char="Ø"/>
              <a:defRPr/>
            </a:pPr>
            <a:r>
              <a:rPr lang="en-US" sz="3200" dirty="0">
                <a:solidFill>
                  <a:schemeClr val="tx1"/>
                </a:solidFill>
                <a:latin typeface="Arial" panose="020B0604020202020204" pitchFamily="34" charset="0"/>
                <a:cs typeface="Arial" panose="020B0604020202020204" pitchFamily="34" charset="0"/>
                <a:sym typeface="Gill Sans" charset="0"/>
              </a:rPr>
              <a:t>You </a:t>
            </a:r>
            <a:r>
              <a:rPr lang="en-US" sz="3200" u="sng" dirty="0">
                <a:solidFill>
                  <a:schemeClr val="tx1"/>
                </a:solidFill>
                <a:latin typeface="Arial" panose="020B0604020202020204" pitchFamily="34" charset="0"/>
                <a:cs typeface="Arial" panose="020B0604020202020204" pitchFamily="34" charset="0"/>
                <a:sym typeface="Gill Sans" charset="0"/>
              </a:rPr>
              <a:t>may not </a:t>
            </a:r>
            <a:r>
              <a:rPr lang="en-US" sz="3200" dirty="0">
                <a:solidFill>
                  <a:schemeClr val="tx1"/>
                </a:solidFill>
                <a:latin typeface="Arial" panose="020B0604020202020204" pitchFamily="34" charset="0"/>
                <a:cs typeface="Arial" panose="020B0604020202020204" pitchFamily="34" charset="0"/>
                <a:sym typeface="Gill Sans" charset="0"/>
              </a:rPr>
              <a:t>accept an absentee ballot at the precinct; it </a:t>
            </a:r>
            <a:r>
              <a:rPr lang="en-US" sz="3200" u="sng" dirty="0">
                <a:solidFill>
                  <a:schemeClr val="tx1"/>
                </a:solidFill>
                <a:latin typeface="Arial" panose="020B0604020202020204" pitchFamily="34" charset="0"/>
                <a:cs typeface="Arial" panose="020B0604020202020204" pitchFamily="34" charset="0"/>
                <a:sym typeface="Gill Sans" charset="0"/>
              </a:rPr>
              <a:t>must be returned to the Board of Elections office</a:t>
            </a:r>
            <a:r>
              <a:rPr lang="en-US" sz="3200" dirty="0">
                <a:solidFill>
                  <a:schemeClr val="tx1"/>
                </a:solidFill>
                <a:latin typeface="Arial" panose="020B0604020202020204" pitchFamily="34" charset="0"/>
                <a:cs typeface="Arial" panose="020B0604020202020204" pitchFamily="34" charset="0"/>
                <a:sym typeface="Gill Sans" charset="0"/>
              </a:rPr>
              <a:t>, then they can go back to the polls to vote a Provisional Ballot if they wish to vote.</a:t>
            </a:r>
          </a:p>
          <a:p>
            <a:pPr>
              <a:defRPr/>
            </a:pPr>
            <a:endParaRPr lang="en-US" sz="2600" b="1" dirty="0">
              <a:solidFill>
                <a:schemeClr val="tx1"/>
              </a:solidFill>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21184532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29" name="Group 4"/>
          <p:cNvGrpSpPr>
            <a:grpSpLocks/>
          </p:cNvGrpSpPr>
          <p:nvPr/>
        </p:nvGrpSpPr>
        <p:grpSpPr bwMode="auto">
          <a:xfrm>
            <a:off x="2390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7" name="Rectangle 6"/>
            <p:cNvSpPr/>
            <p:nvPr/>
          </p:nvSpPr>
          <p:spPr>
            <a:xfrm>
              <a:off x="0" y="0"/>
              <a:ext cx="9144000" cy="1083084"/>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5" name="Rectangle 14"/>
            <p:cNvSpPr/>
            <p:nvPr/>
          </p:nvSpPr>
          <p:spPr>
            <a:xfrm>
              <a:off x="0" y="990079"/>
              <a:ext cx="9144000" cy="480082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grpSp>
      <p:sp>
        <p:nvSpPr>
          <p:cNvPr id="176130" name="Rectangle 1"/>
          <p:cNvSpPr>
            <a:spLocks noChangeArrowheads="1"/>
          </p:cNvSpPr>
          <p:nvPr/>
        </p:nvSpPr>
        <p:spPr bwMode="auto">
          <a:xfrm>
            <a:off x="110886" y="293891"/>
            <a:ext cx="12725400" cy="830997"/>
          </a:xfrm>
          <a:prstGeom prst="rect">
            <a:avLst/>
          </a:prstGeom>
          <a:noFill/>
          <a:ln w="9525">
            <a:noFill/>
            <a:miter lim="800000"/>
            <a:headEnd/>
            <a:tailEnd/>
          </a:ln>
        </p:spPr>
        <p:txBody>
          <a:bodyPr wrap="square">
            <a:spAutoFit/>
          </a:bodyPr>
          <a:lstStyle/>
          <a:p>
            <a:pPr algn="ctr"/>
            <a:r>
              <a:rPr lang="en-US" sz="4800" b="1" dirty="0">
                <a:solidFill>
                  <a:schemeClr val="accent3"/>
                </a:solidFill>
                <a:latin typeface="Arial" charset="0"/>
                <a:cs typeface="Arial" charset="0"/>
              </a:rPr>
              <a:t>Multi-Precinct VLMs</a:t>
            </a:r>
          </a:p>
        </p:txBody>
      </p:sp>
      <p:sp>
        <p:nvSpPr>
          <p:cNvPr id="17" name="Rectangle 1"/>
          <p:cNvSpPr>
            <a:spLocks noChangeArrowheads="1"/>
          </p:cNvSpPr>
          <p:nvPr/>
        </p:nvSpPr>
        <p:spPr bwMode="auto">
          <a:xfrm>
            <a:off x="110886" y="1468695"/>
            <a:ext cx="12725400" cy="6063198"/>
          </a:xfrm>
          <a:prstGeom prst="rect">
            <a:avLst/>
          </a:prstGeom>
          <a:noFill/>
          <a:ln w="9525">
            <a:noFill/>
            <a:miter lim="800000"/>
            <a:headEnd/>
            <a:tailEnd/>
          </a:ln>
        </p:spPr>
        <p:txBody>
          <a:bodyPr wrap="square">
            <a:spAutoFit/>
          </a:bodyPr>
          <a:lstStyle/>
          <a:p>
            <a:pPr algn="ctr"/>
            <a:endParaRPr lang="en-US" sz="2800" dirty="0">
              <a:solidFill>
                <a:schemeClr val="tx1"/>
              </a:solidFill>
              <a:latin typeface="Arial" charset="0"/>
              <a:cs typeface="Arial" charset="0"/>
            </a:endParaRPr>
          </a:p>
          <a:p>
            <a:pPr algn="ctr"/>
            <a:r>
              <a:rPr lang="en-US" sz="3200" dirty="0">
                <a:solidFill>
                  <a:schemeClr val="tx1"/>
                </a:solidFill>
                <a:latin typeface="Arial" charset="0"/>
                <a:cs typeface="Arial" charset="0"/>
              </a:rPr>
              <a:t>Thornville Elementary School – </a:t>
            </a:r>
            <a:r>
              <a:rPr lang="en-US" sz="3200" dirty="0">
                <a:solidFill>
                  <a:srgbClr val="FF0000"/>
                </a:solidFill>
                <a:latin typeface="Arial" charset="0"/>
                <a:cs typeface="Arial" charset="0"/>
              </a:rPr>
              <a:t>Kathy Skillman</a:t>
            </a:r>
          </a:p>
          <a:p>
            <a:pPr algn="ctr"/>
            <a:r>
              <a:rPr lang="en-US" sz="3200" dirty="0" err="1">
                <a:solidFill>
                  <a:schemeClr val="tx1"/>
                </a:solidFill>
                <a:latin typeface="Arial" charset="0"/>
                <a:cs typeface="Arial" charset="0"/>
              </a:rPr>
              <a:t>Glenford</a:t>
            </a:r>
            <a:r>
              <a:rPr lang="en-US" sz="3200" dirty="0">
                <a:solidFill>
                  <a:schemeClr val="tx1"/>
                </a:solidFill>
                <a:latin typeface="Arial" charset="0"/>
                <a:cs typeface="Arial" charset="0"/>
              </a:rPr>
              <a:t> Elementary School –  </a:t>
            </a:r>
            <a:r>
              <a:rPr lang="en-US" sz="3200" dirty="0">
                <a:solidFill>
                  <a:srgbClr val="FF0000"/>
                </a:solidFill>
                <a:latin typeface="Arial" charset="0"/>
                <a:cs typeface="Arial" charset="0"/>
              </a:rPr>
              <a:t>Michelle </a:t>
            </a:r>
            <a:r>
              <a:rPr lang="en-US" sz="3200" dirty="0" err="1">
                <a:solidFill>
                  <a:srgbClr val="FF0000"/>
                </a:solidFill>
                <a:latin typeface="Arial" charset="0"/>
                <a:cs typeface="Arial" charset="0"/>
              </a:rPr>
              <a:t>Kopis</a:t>
            </a:r>
            <a:endParaRPr lang="en-US" sz="3200" dirty="0">
              <a:solidFill>
                <a:srgbClr val="FF0000"/>
              </a:solidFill>
              <a:latin typeface="Arial" charset="0"/>
              <a:cs typeface="Arial" charset="0"/>
            </a:endParaRPr>
          </a:p>
          <a:p>
            <a:pPr algn="ctr"/>
            <a:r>
              <a:rPr lang="en-US" sz="3200" dirty="0">
                <a:solidFill>
                  <a:schemeClr val="tx1"/>
                </a:solidFill>
                <a:latin typeface="Arial" charset="0"/>
                <a:cs typeface="Arial" charset="0"/>
              </a:rPr>
              <a:t>Holy Trinity School – </a:t>
            </a:r>
            <a:r>
              <a:rPr lang="en-US" sz="3200" dirty="0">
                <a:solidFill>
                  <a:srgbClr val="FF0000"/>
                </a:solidFill>
                <a:latin typeface="Arial" charset="0"/>
                <a:cs typeface="Arial" charset="0"/>
              </a:rPr>
              <a:t>Nancy </a:t>
            </a:r>
            <a:r>
              <a:rPr lang="en-US" sz="3200" dirty="0" err="1">
                <a:solidFill>
                  <a:srgbClr val="FF0000"/>
                </a:solidFill>
                <a:latin typeface="Arial" charset="0"/>
                <a:cs typeface="Arial" charset="0"/>
              </a:rPr>
              <a:t>Flautt</a:t>
            </a:r>
            <a:endParaRPr lang="en-US" sz="3200" dirty="0">
              <a:solidFill>
                <a:srgbClr val="FF0000"/>
              </a:solidFill>
              <a:latin typeface="Arial" charset="0"/>
              <a:cs typeface="Arial" charset="0"/>
            </a:endParaRPr>
          </a:p>
          <a:p>
            <a:pPr algn="ctr"/>
            <a:r>
              <a:rPr lang="en-US" sz="3200" dirty="0">
                <a:solidFill>
                  <a:schemeClr val="tx1"/>
                </a:solidFill>
                <a:latin typeface="Arial" charset="0"/>
                <a:cs typeface="Arial" charset="0"/>
              </a:rPr>
              <a:t>Junction City Elementary School – </a:t>
            </a:r>
            <a:r>
              <a:rPr lang="en-US" sz="3200" dirty="0">
                <a:solidFill>
                  <a:srgbClr val="FF0000"/>
                </a:solidFill>
                <a:latin typeface="Arial" charset="0"/>
                <a:cs typeface="Arial" charset="0"/>
              </a:rPr>
              <a:t>Dave Harmon</a:t>
            </a:r>
          </a:p>
          <a:p>
            <a:pPr algn="ctr"/>
            <a:r>
              <a:rPr lang="en-US" sz="3200" dirty="0">
                <a:solidFill>
                  <a:schemeClr val="tx1"/>
                </a:solidFill>
                <a:latin typeface="Arial" charset="0"/>
                <a:cs typeface="Arial" charset="0"/>
              </a:rPr>
              <a:t>New Lexington Middle School – </a:t>
            </a:r>
            <a:r>
              <a:rPr lang="en-US" sz="3200" dirty="0">
                <a:solidFill>
                  <a:srgbClr val="FF0000"/>
                </a:solidFill>
                <a:latin typeface="Arial" charset="0"/>
                <a:cs typeface="Arial" charset="0"/>
              </a:rPr>
              <a:t>Scott Berry </a:t>
            </a:r>
          </a:p>
          <a:p>
            <a:pPr algn="ctr"/>
            <a:r>
              <a:rPr lang="en-US" sz="3200" dirty="0">
                <a:solidFill>
                  <a:schemeClr val="tx1"/>
                </a:solidFill>
                <a:latin typeface="Arial" charset="0"/>
                <a:cs typeface="Arial" charset="0"/>
              </a:rPr>
              <a:t>Crooksville Intermediate School – </a:t>
            </a:r>
            <a:r>
              <a:rPr lang="en-US" sz="3200" dirty="0">
                <a:solidFill>
                  <a:srgbClr val="FF0000"/>
                </a:solidFill>
                <a:latin typeface="Arial" charset="0"/>
                <a:cs typeface="Arial" charset="0"/>
              </a:rPr>
              <a:t>Tammy Hahn</a:t>
            </a:r>
          </a:p>
          <a:p>
            <a:pPr algn="ctr"/>
            <a:endParaRPr lang="en-US" sz="2800" dirty="0">
              <a:solidFill>
                <a:schemeClr val="tx1"/>
              </a:solidFill>
              <a:latin typeface="Arial" charset="0"/>
              <a:cs typeface="Arial" charset="0"/>
            </a:endParaRPr>
          </a:p>
          <a:p>
            <a:pPr algn="ctr"/>
            <a:endParaRPr lang="en-US" sz="2800" dirty="0">
              <a:solidFill>
                <a:schemeClr val="tx1"/>
              </a:solidFill>
              <a:latin typeface="Arial" charset="0"/>
              <a:cs typeface="Arial" charset="0"/>
            </a:endParaRPr>
          </a:p>
          <a:p>
            <a:pPr algn="ctr"/>
            <a:endParaRPr lang="en-US" sz="2800" dirty="0">
              <a:solidFill>
                <a:schemeClr val="tx1"/>
              </a:solidFill>
              <a:latin typeface="Arial" charset="0"/>
              <a:cs typeface="Arial" charset="0"/>
            </a:endParaRPr>
          </a:p>
          <a:p>
            <a:pPr algn="ctr"/>
            <a:endParaRPr lang="en-US" sz="2800" dirty="0">
              <a:solidFill>
                <a:schemeClr val="tx1"/>
              </a:solidFill>
              <a:latin typeface="Arial" charset="0"/>
              <a:cs typeface="Arial" charset="0"/>
            </a:endParaRPr>
          </a:p>
          <a:p>
            <a:pPr algn="ctr"/>
            <a:endParaRPr lang="en-US" sz="2800" dirty="0">
              <a:solidFill>
                <a:schemeClr val="tx1"/>
              </a:solidFill>
              <a:latin typeface="Arial" charset="0"/>
              <a:cs typeface="Arial" charset="0"/>
            </a:endParaRPr>
          </a:p>
          <a:p>
            <a:pPr algn="ctr"/>
            <a:r>
              <a:rPr lang="en-US" sz="2800" dirty="0">
                <a:solidFill>
                  <a:schemeClr val="tx1"/>
                </a:solidFill>
                <a:latin typeface="Arial" charset="0"/>
                <a:cs typeface="Arial" charset="0"/>
              </a:rPr>
              <a:t>If you have an issue, please talk to your VLM before calling us.</a:t>
            </a:r>
          </a:p>
        </p:txBody>
      </p:sp>
      <p:sp>
        <p:nvSpPr>
          <p:cNvPr id="2" name="5-Point Star 1"/>
          <p:cNvSpPr/>
          <p:nvPr/>
        </p:nvSpPr>
        <p:spPr bwMode="auto">
          <a:xfrm>
            <a:off x="5511800" y="6105542"/>
            <a:ext cx="456332" cy="499270"/>
          </a:xfrm>
          <a:prstGeom prst="star5">
            <a:avLst/>
          </a:prstGeom>
          <a:solidFill>
            <a:schemeClr val="accent2"/>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sym typeface="Gill Sans" charset="0"/>
            </a:endParaRPr>
          </a:p>
        </p:txBody>
      </p:sp>
      <p:sp>
        <p:nvSpPr>
          <p:cNvPr id="18" name="5-Point Star 17"/>
          <p:cNvSpPr/>
          <p:nvPr/>
        </p:nvSpPr>
        <p:spPr bwMode="auto">
          <a:xfrm>
            <a:off x="6350000" y="6105542"/>
            <a:ext cx="456332" cy="499270"/>
          </a:xfrm>
          <a:prstGeom prst="star5">
            <a:avLst/>
          </a:prstGeom>
          <a:solidFill>
            <a:schemeClr val="accent2"/>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sym typeface="Gill Sans" charset="0"/>
            </a:endParaRPr>
          </a:p>
        </p:txBody>
      </p:sp>
      <p:sp>
        <p:nvSpPr>
          <p:cNvPr id="19" name="5-Point Star 18"/>
          <p:cNvSpPr/>
          <p:nvPr/>
        </p:nvSpPr>
        <p:spPr bwMode="auto">
          <a:xfrm>
            <a:off x="7188200" y="6105542"/>
            <a:ext cx="456332" cy="499270"/>
          </a:xfrm>
          <a:prstGeom prst="star5">
            <a:avLst/>
          </a:prstGeom>
          <a:solidFill>
            <a:schemeClr val="accent2"/>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15668371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1" name="Title 1"/>
          <p:cNvSpPr>
            <a:spLocks noGrp="1"/>
          </p:cNvSpPr>
          <p:nvPr>
            <p:ph type="title"/>
          </p:nvPr>
        </p:nvSpPr>
        <p:spPr>
          <a:xfrm>
            <a:off x="1283776" y="161615"/>
            <a:ext cx="10464800" cy="1066800"/>
          </a:xfrm>
        </p:spPr>
        <p:txBody>
          <a:bodyPr/>
          <a:lstStyle/>
          <a:p>
            <a:r>
              <a:rPr lang="en-US" sz="5400" b="1" dirty="0">
                <a:solidFill>
                  <a:schemeClr val="accent3"/>
                </a:solidFill>
                <a:latin typeface="Arial" panose="020B0604020202020204" pitchFamily="34" charset="0"/>
                <a:cs typeface="Arial" panose="020B0604020202020204" pitchFamily="34" charset="0"/>
              </a:rPr>
              <a:t>Assisting Voters</a:t>
            </a:r>
          </a:p>
        </p:txBody>
      </p:sp>
      <p:sp>
        <p:nvSpPr>
          <p:cNvPr id="17" name="Content Placeholder 2"/>
          <p:cNvSpPr>
            <a:spLocks noGrp="1"/>
          </p:cNvSpPr>
          <p:nvPr>
            <p:ph idx="1"/>
          </p:nvPr>
        </p:nvSpPr>
        <p:spPr>
          <a:xfrm>
            <a:off x="877376" y="1802714"/>
            <a:ext cx="10871200" cy="4369486"/>
          </a:xfrm>
        </p:spPr>
        <p:txBody>
          <a:bodyPr/>
          <a:lstStyle/>
          <a:p>
            <a:pPr algn="l"/>
            <a:r>
              <a:rPr lang="en-US" dirty="0">
                <a:latin typeface="Arial" panose="020B0604020202020204" pitchFamily="34" charset="0"/>
                <a:cs typeface="Arial" panose="020B0604020202020204" pitchFamily="34" charset="0"/>
              </a:rPr>
              <a:t>	1.)	</a:t>
            </a:r>
            <a:r>
              <a:rPr lang="en-US" sz="3400" dirty="0">
                <a:latin typeface="Arial" panose="020B0604020202020204" pitchFamily="34" charset="0"/>
                <a:cs typeface="Arial" panose="020B0604020202020204" pitchFamily="34" charset="0"/>
              </a:rPr>
              <a:t> All voters should first go to the </a:t>
            </a:r>
            <a:r>
              <a:rPr lang="en-US" sz="3400" dirty="0" err="1">
                <a:latin typeface="Arial" panose="020B0604020202020204" pitchFamily="34" charset="0"/>
                <a:cs typeface="Arial" panose="020B0604020202020204" pitchFamily="34" charset="0"/>
              </a:rPr>
              <a:t>PollPad</a:t>
            </a:r>
            <a:r>
              <a:rPr lang="en-US" sz="3400" dirty="0">
                <a:latin typeface="Arial" panose="020B0604020202020204" pitchFamily="34" charset="0"/>
                <a:cs typeface="Arial" panose="020B0604020202020204" pitchFamily="34" charset="0"/>
              </a:rPr>
              <a:t> table to 	check in. If a voter appears to be lost, please direct 	them to the table with the </a:t>
            </a:r>
            <a:r>
              <a:rPr lang="en-US" sz="3400" dirty="0" err="1">
                <a:latin typeface="Arial" panose="020B0604020202020204" pitchFamily="34" charset="0"/>
                <a:cs typeface="Arial" panose="020B0604020202020204" pitchFamily="34" charset="0"/>
              </a:rPr>
              <a:t>PollPads</a:t>
            </a:r>
            <a:r>
              <a:rPr lang="en-US" sz="3400" dirty="0">
                <a:latin typeface="Arial" panose="020B0604020202020204" pitchFamily="34" charset="0"/>
                <a:cs typeface="Arial" panose="020B0604020202020204" pitchFamily="34" charset="0"/>
              </a:rPr>
              <a:t> or to the VLM.</a:t>
            </a:r>
          </a:p>
          <a:p>
            <a:pPr algn="l"/>
            <a:r>
              <a:rPr lang="en-US" sz="3400" dirty="0">
                <a:latin typeface="Arial" panose="020B0604020202020204" pitchFamily="34" charset="0"/>
                <a:cs typeface="Arial" panose="020B0604020202020204" pitchFamily="34" charset="0"/>
              </a:rPr>
              <a:t>		</a:t>
            </a:r>
          </a:p>
          <a:p>
            <a:pPr algn="l"/>
            <a:endParaRPr lang="en-US" sz="3400" dirty="0">
              <a:latin typeface="Arial" panose="020B0604020202020204" pitchFamily="34" charset="0"/>
              <a:cs typeface="Arial" panose="020B0604020202020204" pitchFamily="34" charset="0"/>
            </a:endParaRPr>
          </a:p>
          <a:p>
            <a:pPr algn="l"/>
            <a:r>
              <a:rPr lang="en-US" sz="3400" dirty="0">
                <a:latin typeface="Arial" panose="020B0604020202020204" pitchFamily="34" charset="0"/>
                <a:cs typeface="Arial" panose="020B0604020202020204" pitchFamily="34" charset="0"/>
              </a:rPr>
              <a:t>   2.) Please keep conversation with the voters to  	what is necessary. Voters are there to cast 	their ballot. </a:t>
            </a:r>
            <a:endParaRPr lang="en-US" sz="3400" dirty="0"/>
          </a:p>
          <a:p>
            <a:pPr algn="l"/>
            <a:endParaRPr lang="en-US" dirty="0"/>
          </a:p>
        </p:txBody>
      </p:sp>
    </p:spTree>
    <p:extLst>
      <p:ext uri="{BB962C8B-B14F-4D97-AF65-F5344CB8AC3E}">
        <p14:creationId xmlns:p14="http://schemas.microsoft.com/office/powerpoint/2010/main" val="259249583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681" name="Group 12"/>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4" name="Rectangle 3"/>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5-Point Star 6"/>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9" name="5-Point Star 8"/>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5" name="Rectangle 4"/>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99683" name="Rectangle 12"/>
          <p:cNvSpPr>
            <a:spLocks noChangeArrowheads="1"/>
          </p:cNvSpPr>
          <p:nvPr/>
        </p:nvSpPr>
        <p:spPr bwMode="auto">
          <a:xfrm>
            <a:off x="127000" y="1407317"/>
            <a:ext cx="13004800" cy="5917515"/>
          </a:xfrm>
          <a:prstGeom prst="rect">
            <a:avLst/>
          </a:prstGeom>
          <a:noFill/>
          <a:ln w="9525">
            <a:noFill/>
            <a:miter lim="800000"/>
            <a:headEnd/>
            <a:tailEnd/>
          </a:ln>
        </p:spPr>
        <p:txBody>
          <a:bodyPr lIns="130046" tIns="65023" rIns="130046" bIns="65023">
            <a:spAutoFit/>
          </a:bodyPr>
          <a:lstStyle/>
          <a:p>
            <a:pPr algn="ctr"/>
            <a:r>
              <a:rPr lang="en-US" sz="3600" b="1" dirty="0">
                <a:solidFill>
                  <a:schemeClr val="tx1"/>
                </a:solidFill>
                <a:latin typeface="Arial" charset="0"/>
                <a:cs typeface="Arial" charset="0"/>
              </a:rPr>
              <a:t>You will be provided with paper ballots in your </a:t>
            </a:r>
            <a:r>
              <a:rPr lang="en-US" sz="3600" b="1" dirty="0">
                <a:solidFill>
                  <a:srgbClr val="FF0000"/>
                </a:solidFill>
                <a:latin typeface="Arial" charset="0"/>
                <a:cs typeface="Arial" charset="0"/>
              </a:rPr>
              <a:t>red bag</a:t>
            </a:r>
            <a:r>
              <a:rPr lang="en-US" sz="3600" b="1" dirty="0">
                <a:solidFill>
                  <a:schemeClr val="tx1"/>
                </a:solidFill>
                <a:latin typeface="Arial" charset="0"/>
                <a:cs typeface="Arial" charset="0"/>
              </a:rPr>
              <a:t>.  Paper ballots are used for the following:</a:t>
            </a:r>
          </a:p>
          <a:p>
            <a:pPr algn="ctr"/>
            <a:endParaRPr lang="en-US" sz="3200" dirty="0">
              <a:solidFill>
                <a:schemeClr val="tx1"/>
              </a:solidFill>
              <a:latin typeface="Arial" charset="0"/>
              <a:cs typeface="Arial" charset="0"/>
            </a:endParaRPr>
          </a:p>
          <a:p>
            <a:pPr marL="514350" indent="-514350">
              <a:buFont typeface="+mj-lt"/>
              <a:buAutoNum type="arabicParenR"/>
            </a:pPr>
            <a:r>
              <a:rPr lang="en-US" sz="2400" dirty="0">
                <a:solidFill>
                  <a:schemeClr val="tx1"/>
                </a:solidFill>
                <a:latin typeface="Arial" charset="0"/>
                <a:cs typeface="Arial" charset="0"/>
              </a:rPr>
              <a:t>Provisional Voters – Ballot is placed in the </a:t>
            </a:r>
            <a:r>
              <a:rPr lang="en-US" sz="2400" b="1" dirty="0">
                <a:solidFill>
                  <a:schemeClr val="tx1"/>
                </a:solidFill>
                <a:latin typeface="Arial" charset="0"/>
                <a:cs typeface="Arial" charset="0"/>
              </a:rPr>
              <a:t>Yellow Provisional Envelope </a:t>
            </a:r>
            <a:r>
              <a:rPr lang="en-US" sz="2400" dirty="0">
                <a:solidFill>
                  <a:schemeClr val="tx1"/>
                </a:solidFill>
                <a:latin typeface="Arial" charset="0"/>
                <a:cs typeface="Arial" charset="0"/>
              </a:rPr>
              <a:t>then the PEO checks the envelope, puts the precinct and ballot at the top on the label provided, and places it into the </a:t>
            </a:r>
            <a:r>
              <a:rPr lang="en-US" sz="2400" b="1" dirty="0">
                <a:solidFill>
                  <a:schemeClr val="tx1"/>
                </a:solidFill>
                <a:latin typeface="Arial" charset="0"/>
                <a:cs typeface="Arial" charset="0"/>
              </a:rPr>
              <a:t>BALLOT BOX</a:t>
            </a:r>
            <a:r>
              <a:rPr lang="en-US" sz="2400" dirty="0">
                <a:solidFill>
                  <a:schemeClr val="tx1"/>
                </a:solidFill>
                <a:latin typeface="Arial" charset="0"/>
                <a:cs typeface="Arial" charset="0"/>
              </a:rPr>
              <a:t>.</a:t>
            </a:r>
            <a:endParaRPr lang="en-US" sz="2400" dirty="0">
              <a:solidFill>
                <a:srgbClr val="FF0000"/>
              </a:solidFill>
              <a:latin typeface="Arial" charset="0"/>
              <a:cs typeface="Arial" charset="0"/>
            </a:endParaRPr>
          </a:p>
          <a:p>
            <a:pPr marL="514350" indent="-514350">
              <a:buFont typeface="+mj-lt"/>
              <a:buAutoNum type="arabicParenR"/>
            </a:pPr>
            <a:endParaRPr lang="en-US" sz="2400" dirty="0">
              <a:solidFill>
                <a:schemeClr val="tx1"/>
              </a:solidFill>
              <a:latin typeface="Arial" charset="0"/>
              <a:cs typeface="Arial" charset="0"/>
            </a:endParaRPr>
          </a:p>
          <a:p>
            <a:pPr marL="514350" indent="-514350">
              <a:buFont typeface="+mj-lt"/>
              <a:buAutoNum type="arabicParenR"/>
            </a:pPr>
            <a:r>
              <a:rPr lang="en-US" sz="2400" dirty="0">
                <a:solidFill>
                  <a:schemeClr val="tx1"/>
                </a:solidFill>
                <a:latin typeface="Arial" charset="0"/>
                <a:cs typeface="Arial" charset="0"/>
              </a:rPr>
              <a:t>Paper Ballot by Request – Ballot is given to the voter, then the voter should vote it, fold it and put it into the </a:t>
            </a:r>
            <a:r>
              <a:rPr lang="en-US" sz="2400" b="1" dirty="0">
                <a:solidFill>
                  <a:schemeClr val="tx1"/>
                </a:solidFill>
                <a:latin typeface="Arial" charset="0"/>
                <a:cs typeface="Arial" charset="0"/>
              </a:rPr>
              <a:t>BALLOT BOX</a:t>
            </a:r>
            <a:r>
              <a:rPr lang="en-US" sz="2400" dirty="0">
                <a:solidFill>
                  <a:schemeClr val="tx1"/>
                </a:solidFill>
                <a:latin typeface="Arial" charset="0"/>
                <a:cs typeface="Arial" charset="0"/>
              </a:rPr>
              <a:t>. </a:t>
            </a:r>
            <a:r>
              <a:rPr lang="en-US" sz="2400" b="1" dirty="0">
                <a:solidFill>
                  <a:schemeClr val="tx1"/>
                </a:solidFill>
                <a:latin typeface="Arial" charset="0"/>
                <a:cs typeface="Arial" charset="0"/>
              </a:rPr>
              <a:t>NO ENVELOPE IS NEEDED. </a:t>
            </a:r>
          </a:p>
          <a:p>
            <a:pPr marL="514350" indent="-514350">
              <a:buFont typeface="+mj-lt"/>
              <a:buAutoNum type="arabicParenR"/>
            </a:pPr>
            <a:endParaRPr lang="en-US" sz="2400" dirty="0">
              <a:solidFill>
                <a:schemeClr val="tx1"/>
              </a:solidFill>
              <a:latin typeface="Arial" charset="0"/>
              <a:cs typeface="Arial" charset="0"/>
            </a:endParaRPr>
          </a:p>
          <a:p>
            <a:pPr marL="514350" indent="-514350">
              <a:buFont typeface="+mj-lt"/>
              <a:buAutoNum type="arabicParenR"/>
            </a:pPr>
            <a:r>
              <a:rPr lang="en-US" sz="2400" dirty="0">
                <a:solidFill>
                  <a:schemeClr val="tx1"/>
                </a:solidFill>
                <a:latin typeface="Arial" charset="0"/>
                <a:cs typeface="Arial" charset="0"/>
              </a:rPr>
              <a:t>Emergency Ballots – In the case of a power outage and the machines cannot be used, you must have the voters vote paper ballots. They should be voted, folded in half and placed in the </a:t>
            </a:r>
            <a:r>
              <a:rPr lang="en-US" sz="2400" b="1" dirty="0">
                <a:solidFill>
                  <a:schemeClr val="tx1"/>
                </a:solidFill>
                <a:latin typeface="Arial" charset="0"/>
                <a:cs typeface="Arial" charset="0"/>
              </a:rPr>
              <a:t>BALLOT BOX</a:t>
            </a:r>
            <a:r>
              <a:rPr lang="en-US" sz="2400" dirty="0">
                <a:solidFill>
                  <a:schemeClr val="tx1"/>
                </a:solidFill>
                <a:latin typeface="Arial" charset="0"/>
                <a:cs typeface="Arial" charset="0"/>
              </a:rPr>
              <a:t>. </a:t>
            </a:r>
            <a:r>
              <a:rPr lang="en-US" sz="2400" b="1" dirty="0">
                <a:solidFill>
                  <a:schemeClr val="tx1"/>
                </a:solidFill>
                <a:latin typeface="Arial" charset="0"/>
                <a:cs typeface="Arial" charset="0"/>
              </a:rPr>
              <a:t>NO ENVELOPE IS NEEDED.</a:t>
            </a:r>
            <a:endParaRPr lang="en-US" sz="2400" dirty="0">
              <a:solidFill>
                <a:schemeClr val="tx1"/>
              </a:solidFill>
              <a:latin typeface="Arial" charset="0"/>
              <a:cs typeface="Arial" charset="0"/>
            </a:endParaRPr>
          </a:p>
          <a:p>
            <a:endParaRPr lang="en-US" sz="3200" dirty="0">
              <a:solidFill>
                <a:schemeClr val="tx1"/>
              </a:solidFill>
              <a:latin typeface="Arial" charset="0"/>
              <a:cs typeface="Arial" charset="0"/>
            </a:endParaRPr>
          </a:p>
        </p:txBody>
      </p:sp>
      <p:sp>
        <p:nvSpPr>
          <p:cNvPr id="13" name="Title 1"/>
          <p:cNvSpPr txBox="1">
            <a:spLocks/>
          </p:cNvSpPr>
          <p:nvPr/>
        </p:nvSpPr>
        <p:spPr bwMode="auto">
          <a:xfrm>
            <a:off x="1397000" y="-65882"/>
            <a:ext cx="10464800" cy="12573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r>
              <a:rPr lang="en-US" sz="5400" b="1" kern="0" dirty="0">
                <a:solidFill>
                  <a:schemeClr val="bg1"/>
                </a:solidFill>
                <a:latin typeface="Arial" panose="020B0604020202020204" pitchFamily="34" charset="0"/>
                <a:cs typeface="Arial" panose="020B0604020202020204" pitchFamily="34" charset="0"/>
              </a:rPr>
              <a:t>Types of Paper Ballots</a:t>
            </a:r>
          </a:p>
        </p:txBody>
      </p:sp>
    </p:spTree>
    <p:extLst>
      <p:ext uri="{BB962C8B-B14F-4D97-AF65-F5344CB8AC3E}">
        <p14:creationId xmlns:p14="http://schemas.microsoft.com/office/powerpoint/2010/main" val="156895962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704850" y="133106"/>
            <a:ext cx="12030075" cy="1133475"/>
          </a:xfrm>
        </p:spPr>
        <p:txBody>
          <a:bodyPr/>
          <a:lstStyle/>
          <a:p>
            <a:pPr eaLnBrk="1" hangingPunct="1"/>
            <a:r>
              <a:rPr lang="en-US" sz="5400" b="1" dirty="0">
                <a:solidFill>
                  <a:schemeClr val="bg1"/>
                </a:solidFill>
                <a:latin typeface="Arial" charset="0"/>
                <a:cs typeface="Arial" charset="0"/>
              </a:rPr>
              <a:t>Paper Ballots</a:t>
            </a:r>
          </a:p>
        </p:txBody>
      </p:sp>
      <p:sp>
        <p:nvSpPr>
          <p:cNvPr id="16" name="Content Placeholder 2"/>
          <p:cNvSpPr>
            <a:spLocks noGrp="1"/>
          </p:cNvSpPr>
          <p:nvPr>
            <p:ph idx="1"/>
          </p:nvPr>
        </p:nvSpPr>
        <p:spPr>
          <a:xfrm>
            <a:off x="813594" y="1436688"/>
            <a:ext cx="11812588" cy="7639050"/>
          </a:xfrm>
        </p:spPr>
        <p:txBody>
          <a:bodyPr/>
          <a:lstStyle/>
          <a:p>
            <a:pPr marL="0" indent="0" algn="l" eaLnBrk="1" hangingPunct="1">
              <a:buFontTx/>
              <a:buChar char="•"/>
            </a:pPr>
            <a:r>
              <a:rPr lang="en-US" sz="3200" dirty="0">
                <a:latin typeface="Arial" charset="0"/>
                <a:cs typeface="Arial" charset="0"/>
              </a:rPr>
              <a:t>If a voter tears, soils, defaces, or marks a ballot in error, the voter may return it to a PEO, and a second ballot must be issued to the voter.</a:t>
            </a:r>
          </a:p>
          <a:p>
            <a:pPr marL="0" indent="0" algn="l" eaLnBrk="1" hangingPunct="1"/>
            <a:r>
              <a:rPr lang="en-US" sz="3200" dirty="0">
                <a:latin typeface="Arial" charset="0"/>
                <a:cs typeface="Arial" charset="0"/>
              </a:rPr>
              <a:t> </a:t>
            </a:r>
          </a:p>
          <a:p>
            <a:pPr marL="0" indent="0" algn="l" eaLnBrk="1" hangingPunct="1">
              <a:buFontTx/>
              <a:buChar char="•"/>
            </a:pPr>
            <a:r>
              <a:rPr lang="en-US" sz="3200" dirty="0">
                <a:latin typeface="Arial" charset="0"/>
                <a:cs typeface="Arial" charset="0"/>
              </a:rPr>
              <a:t>If the voter tears, soils, defaces, or marks a second ballot in error, the voter may return it to the PEO, and a third ballot must be issued to the voter. </a:t>
            </a:r>
          </a:p>
          <a:p>
            <a:pPr marL="0" indent="0" algn="l" eaLnBrk="1" hangingPunct="1"/>
            <a:endParaRPr lang="en-US" sz="3200" dirty="0">
              <a:latin typeface="Arial" charset="0"/>
              <a:cs typeface="Arial" charset="0"/>
            </a:endParaRPr>
          </a:p>
          <a:p>
            <a:pPr marL="0" indent="0" algn="l" eaLnBrk="1" hangingPunct="1">
              <a:buFontTx/>
              <a:buChar char="•"/>
            </a:pPr>
            <a:r>
              <a:rPr lang="en-US" sz="3200" dirty="0">
                <a:latin typeface="Arial" charset="0"/>
                <a:cs typeface="Arial" charset="0"/>
              </a:rPr>
              <a:t>In NO case may more than THREE BALLOTS be issued to a voter!</a:t>
            </a:r>
          </a:p>
          <a:p>
            <a:pPr marL="0" indent="0" algn="l" eaLnBrk="1" hangingPunct="1"/>
            <a:endParaRPr lang="en-US" sz="3200" b="1" dirty="0">
              <a:latin typeface="Arial" charset="0"/>
              <a:cs typeface="Arial" charset="0"/>
            </a:endParaRPr>
          </a:p>
          <a:p>
            <a:pPr marL="0" indent="0" algn="l" eaLnBrk="1" hangingPunct="1">
              <a:buFontTx/>
              <a:buChar char="•"/>
            </a:pPr>
            <a:r>
              <a:rPr lang="en-US" sz="3200" dirty="0">
                <a:latin typeface="Arial" charset="0"/>
                <a:cs typeface="Arial" charset="0"/>
              </a:rPr>
              <a:t>All voided ballots will be kept in the </a:t>
            </a:r>
            <a:r>
              <a:rPr lang="en-US" sz="3200" u="sng" dirty="0">
                <a:latin typeface="Arial" charset="0"/>
                <a:cs typeface="Arial" charset="0"/>
              </a:rPr>
              <a:t>Voided Ballot Envelope</a:t>
            </a:r>
            <a:r>
              <a:rPr lang="en-US" sz="3200" b="1" u="sng" dirty="0">
                <a:latin typeface="Arial" charset="0"/>
                <a:cs typeface="Arial" charset="0"/>
              </a:rPr>
              <a:t> </a:t>
            </a:r>
            <a:r>
              <a:rPr lang="en-US" sz="3200" dirty="0">
                <a:latin typeface="Arial" charset="0"/>
                <a:cs typeface="Arial" charset="0"/>
              </a:rPr>
              <a:t>in your precinct supplies.</a:t>
            </a:r>
            <a:endParaRPr lang="en-US" sz="3200" dirty="0">
              <a:solidFill>
                <a:srgbClr val="FF0000"/>
              </a:solidFill>
              <a:latin typeface="Arial" charset="0"/>
              <a:cs typeface="Arial" charset="0"/>
            </a:endParaRPr>
          </a:p>
          <a:p>
            <a:pPr marL="0" indent="0" eaLnBrk="1" hangingPunct="1">
              <a:buFont typeface="Wingdings" pitchFamily="2" charset="2"/>
              <a:buChar char="v"/>
            </a:pPr>
            <a:endParaRPr lang="en-US" sz="3400" dirty="0">
              <a:latin typeface="Arial" charset="0"/>
              <a:cs typeface="Arial" charset="0"/>
            </a:endParaRPr>
          </a:p>
        </p:txBody>
      </p:sp>
    </p:spTree>
    <p:extLst>
      <p:ext uri="{BB962C8B-B14F-4D97-AF65-F5344CB8AC3E}">
        <p14:creationId xmlns:p14="http://schemas.microsoft.com/office/powerpoint/2010/main" val="356031206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30956" y="109247"/>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837407" y="303017"/>
            <a:ext cx="11703050" cy="1015513"/>
          </a:xfrm>
        </p:spPr>
        <p:txBody>
          <a:bodyPr/>
          <a:lstStyle/>
          <a:p>
            <a:pPr eaLnBrk="1" hangingPunct="1"/>
            <a:r>
              <a:rPr lang="en-US" sz="5400" b="1" dirty="0">
                <a:solidFill>
                  <a:schemeClr val="bg1"/>
                </a:solidFill>
                <a:latin typeface="Arial" charset="0"/>
                <a:cs typeface="Arial" charset="0"/>
              </a:rPr>
              <a:t>Assisting Voters with Disabilities</a:t>
            </a:r>
          </a:p>
        </p:txBody>
      </p:sp>
      <p:sp>
        <p:nvSpPr>
          <p:cNvPr id="16" name="Content Placeholder 2"/>
          <p:cNvSpPr>
            <a:spLocks noGrp="1"/>
          </p:cNvSpPr>
          <p:nvPr>
            <p:ph idx="1"/>
          </p:nvPr>
        </p:nvSpPr>
        <p:spPr>
          <a:xfrm>
            <a:off x="619125" y="1797227"/>
            <a:ext cx="11704638" cy="6804025"/>
          </a:xfrm>
        </p:spPr>
        <p:txBody>
          <a:bodyPr/>
          <a:lstStyle/>
          <a:p>
            <a:pPr marL="457200" indent="-457200" algn="l" eaLnBrk="1" hangingPunct="1">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sym typeface="Gill Sans" charset="0"/>
              </a:rPr>
              <a:t>Under both state and federal law, all Ohio polling locations must be ADA compliant and accessible to people with disabilities.</a:t>
            </a:r>
          </a:p>
          <a:p>
            <a:pPr marL="457200" indent="-457200" algn="l" eaLnBrk="1" hangingPunct="1">
              <a:buFont typeface="Arial" panose="020B0604020202020204" pitchFamily="34" charset="0"/>
              <a:buChar char="•"/>
              <a:defRPr/>
            </a:pPr>
            <a:endParaRPr lang="en-US" altLang="en-US" sz="2800" dirty="0">
              <a:latin typeface="Arial" panose="020B0604020202020204" pitchFamily="34" charset="0"/>
              <a:cs typeface="Arial" panose="020B0604020202020204" pitchFamily="34" charset="0"/>
              <a:sym typeface="Gill Sans" charset="0"/>
            </a:endParaRPr>
          </a:p>
          <a:p>
            <a:pPr marL="457200" indent="-457200" algn="l" eaLnBrk="1" hangingPunct="1">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sym typeface="Gill Sans" charset="0"/>
              </a:rPr>
              <a:t>Voters with disabilities have equal access to all polling locations and the ability to cast a ballot PRIVATELY and INDEPENDENTLY. </a:t>
            </a:r>
          </a:p>
          <a:p>
            <a:pPr marL="457200" indent="-457200" algn="l" eaLnBrk="1" hangingPunct="1">
              <a:buFont typeface="Arial" panose="020B0604020202020204" pitchFamily="34" charset="0"/>
              <a:buChar char="•"/>
              <a:defRPr/>
            </a:pPr>
            <a:endParaRPr lang="en-US" altLang="en-US" sz="2800" dirty="0">
              <a:latin typeface="Arial" panose="020B0604020202020204" pitchFamily="34" charset="0"/>
              <a:cs typeface="Arial" panose="020B0604020202020204" pitchFamily="34" charset="0"/>
              <a:sym typeface="Gill Sans" charset="0"/>
            </a:endParaRPr>
          </a:p>
          <a:p>
            <a:pPr marL="457200" indent="-457200" algn="l" eaLnBrk="1" hangingPunct="1">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sym typeface="Gill Sans" charset="0"/>
              </a:rPr>
              <a:t>One ADA accessible machine must be set up by the time the polls open.</a:t>
            </a:r>
          </a:p>
          <a:p>
            <a:pPr marL="457200" indent="-457200" algn="l" eaLnBrk="1" hangingPunct="1">
              <a:buFont typeface="Arial" panose="020B0604020202020204" pitchFamily="34" charset="0"/>
              <a:buChar char="•"/>
              <a:defRPr/>
            </a:pPr>
            <a:endParaRPr lang="en-US" sz="2800" dirty="0">
              <a:latin typeface="Arial" panose="020B0604020202020204" pitchFamily="34" charset="0"/>
              <a:cs typeface="Arial" panose="020B0604020202020204" pitchFamily="34" charset="0"/>
              <a:sym typeface="Gill Sans" charset="0"/>
            </a:endParaRPr>
          </a:p>
          <a:p>
            <a:pPr marL="457200" indent="-457200" algn="l" eaLnBrk="1" hangingPunct="1">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Help America Vote Act (HAVA) requires that all voters must have the ability to independently cast a private ballot</a:t>
            </a:r>
          </a:p>
          <a:p>
            <a:pPr marL="0" indent="0" algn="l" eaLnBrk="1" hangingPunct="1">
              <a:defRPr/>
            </a:pPr>
            <a:endParaRPr lang="en-US" sz="2800" dirty="0">
              <a:latin typeface="Arial" panose="020B0604020202020204" pitchFamily="34" charset="0"/>
              <a:cs typeface="Arial" panose="020B0604020202020204" pitchFamily="34" charset="0"/>
              <a:sym typeface="Gill Sans" charset="0"/>
            </a:endParaRPr>
          </a:p>
          <a:p>
            <a:pPr marL="457200" indent="-457200" algn="l">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The Americans with Disabilities Act (ADA) Set standards for ensuring that people with disabilities have equal access to public services and facilities.</a:t>
            </a:r>
          </a:p>
          <a:p>
            <a:pPr marL="457200" indent="-457200" algn="l" eaLnBrk="1" hangingPunct="1">
              <a:buFont typeface="Arial" panose="020B0604020202020204" pitchFamily="34" charset="0"/>
              <a:buChar char="•"/>
              <a:defRPr/>
            </a:pPr>
            <a:endParaRPr lang="en-US" sz="2800" dirty="0">
              <a:latin typeface="Arial" panose="020B0604020202020204" pitchFamily="34" charset="0"/>
              <a:cs typeface="Arial" panose="020B0604020202020204" pitchFamily="34" charset="0"/>
              <a:sym typeface="Gill Sans" charset="0"/>
            </a:endParaRPr>
          </a:p>
          <a:p>
            <a:pPr eaLnBrk="1" hangingPunct="1">
              <a:defRPr/>
            </a:pPr>
            <a:endParaRPr lang="en-US" altLang="en-US" sz="4000" dirty="0">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166736278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grpSp>
      <p:sp>
        <p:nvSpPr>
          <p:cNvPr id="16" name="Title 1"/>
          <p:cNvSpPr>
            <a:spLocks noGrp="1"/>
          </p:cNvSpPr>
          <p:nvPr>
            <p:ph type="title"/>
          </p:nvPr>
        </p:nvSpPr>
        <p:spPr>
          <a:xfrm>
            <a:off x="0" y="202492"/>
            <a:ext cx="13004800" cy="1268237"/>
          </a:xfrm>
        </p:spPr>
        <p:txBody>
          <a:bodyPr/>
          <a:lstStyle/>
          <a:p>
            <a:r>
              <a:rPr lang="en-US" sz="4800" b="1" dirty="0">
                <a:solidFill>
                  <a:schemeClr val="accent3"/>
                </a:solidFill>
                <a:latin typeface="Arial" charset="0"/>
                <a:cs typeface="Arial" charset="0"/>
              </a:rPr>
              <a:t>General Guidelines For Assisting Voters with Disabilities</a:t>
            </a:r>
          </a:p>
        </p:txBody>
      </p:sp>
      <p:sp>
        <p:nvSpPr>
          <p:cNvPr id="20" name="Content Placeholder 2"/>
          <p:cNvSpPr txBox="1">
            <a:spLocks/>
          </p:cNvSpPr>
          <p:nvPr/>
        </p:nvSpPr>
        <p:spPr bwMode="auto">
          <a:xfrm>
            <a:off x="584200" y="1703387"/>
            <a:ext cx="12420600" cy="6858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charset="0"/>
              </a:defRPr>
            </a:lvl6pPr>
            <a:lvl7pPr marL="914400" algn="ctr" rtl="0" fontAlgn="base">
              <a:spcBef>
                <a:spcPct val="0"/>
              </a:spcBef>
              <a:spcAft>
                <a:spcPct val="0"/>
              </a:spcAft>
              <a:defRPr sz="3600">
                <a:solidFill>
                  <a:schemeClr val="tx1"/>
                </a:solidFill>
                <a:latin typeface="+mn-lt"/>
                <a:sym typeface="Gill Sans" charset="0"/>
              </a:defRPr>
            </a:lvl7pPr>
            <a:lvl8pPr marL="1371600" algn="ctr" rtl="0" fontAlgn="base">
              <a:spcBef>
                <a:spcPct val="0"/>
              </a:spcBef>
              <a:spcAft>
                <a:spcPct val="0"/>
              </a:spcAft>
              <a:defRPr sz="3600">
                <a:solidFill>
                  <a:schemeClr val="tx1"/>
                </a:solidFill>
                <a:latin typeface="+mn-lt"/>
                <a:sym typeface="Gill Sans" charset="0"/>
              </a:defRPr>
            </a:lvl8pPr>
            <a:lvl9pPr marL="1828800" algn="ctr" rtl="0" fontAlgn="base">
              <a:spcBef>
                <a:spcPct val="0"/>
              </a:spcBef>
              <a:spcAft>
                <a:spcPct val="0"/>
              </a:spcAft>
              <a:defRPr sz="3600">
                <a:solidFill>
                  <a:schemeClr val="tx1"/>
                </a:solidFill>
                <a:latin typeface="+mn-lt"/>
                <a:sym typeface="Gill Sans" charset="0"/>
              </a:defRPr>
            </a:lvl9pPr>
          </a:lstStyle>
          <a:p>
            <a:pPr marL="571500" indent="-571500" algn="l">
              <a:buFont typeface="Arial" panose="020B0604020202020204" pitchFamily="34" charset="0"/>
              <a:buChar char="•"/>
              <a:defRPr/>
            </a:pPr>
            <a:r>
              <a:rPr lang="en-US" sz="3400" kern="0" dirty="0">
                <a:latin typeface="Arial" panose="020B0604020202020204" pitchFamily="34" charset="0"/>
                <a:cs typeface="Arial" panose="020B0604020202020204" pitchFamily="34" charset="0"/>
                <a:sym typeface="Gill Sans" charset="0"/>
              </a:rPr>
              <a:t>Be courteous and respectful.</a:t>
            </a:r>
          </a:p>
          <a:p>
            <a:pPr marL="571500" indent="-571500" algn="l">
              <a:buFont typeface="Arial" panose="020B0604020202020204" pitchFamily="34" charset="0"/>
              <a:buChar char="•"/>
              <a:defRPr/>
            </a:pPr>
            <a:r>
              <a:rPr lang="en-US" sz="3400" kern="0" dirty="0">
                <a:latin typeface="Arial" panose="020B0604020202020204" pitchFamily="34" charset="0"/>
                <a:cs typeface="Arial" panose="020B0604020202020204" pitchFamily="34" charset="0"/>
                <a:sym typeface="Gill Sans" charset="0"/>
              </a:rPr>
              <a:t>Apply common sense.</a:t>
            </a:r>
          </a:p>
          <a:p>
            <a:pPr marL="571500" indent="-571500" algn="l">
              <a:buFont typeface="Arial" panose="020B0604020202020204" pitchFamily="34" charset="0"/>
              <a:buChar char="•"/>
              <a:defRPr/>
            </a:pPr>
            <a:r>
              <a:rPr lang="en-US" sz="3400" kern="0" dirty="0">
                <a:latin typeface="Arial" panose="020B0604020202020204" pitchFamily="34" charset="0"/>
                <a:cs typeface="Arial" panose="020B0604020202020204" pitchFamily="34" charset="0"/>
                <a:sym typeface="Gill Sans" charset="0"/>
              </a:rPr>
              <a:t>Don’t patronize (treat adults like adults.)</a:t>
            </a:r>
          </a:p>
          <a:p>
            <a:pPr marL="571500" indent="-571500" algn="l">
              <a:buFont typeface="Arial" panose="020B0604020202020204" pitchFamily="34" charset="0"/>
              <a:buChar char="•"/>
              <a:defRPr/>
            </a:pPr>
            <a:r>
              <a:rPr lang="en-US" sz="3400" kern="0" dirty="0">
                <a:latin typeface="Arial" panose="020B0604020202020204" pitchFamily="34" charset="0"/>
                <a:cs typeface="Arial" panose="020B0604020202020204" pitchFamily="34" charset="0"/>
                <a:sym typeface="Gill Sans" charset="0"/>
              </a:rPr>
              <a:t>Do not underestimate people with disabilities.</a:t>
            </a:r>
          </a:p>
          <a:p>
            <a:pPr marL="571500" indent="-571500" algn="l">
              <a:buFont typeface="Arial" panose="020B0604020202020204" pitchFamily="34" charset="0"/>
              <a:buChar char="•"/>
              <a:defRPr/>
            </a:pPr>
            <a:r>
              <a:rPr lang="en-US" sz="3400" kern="0" dirty="0">
                <a:latin typeface="Arial" panose="020B0604020202020204" pitchFamily="34" charset="0"/>
                <a:cs typeface="Arial" panose="020B0604020202020204" pitchFamily="34" charset="0"/>
                <a:sym typeface="Gill Sans" charset="0"/>
              </a:rPr>
              <a:t>Disability does not equal inability.</a:t>
            </a:r>
          </a:p>
          <a:p>
            <a:pPr marL="571500" indent="-571500" algn="l">
              <a:buFont typeface="Arial" panose="020B0604020202020204" pitchFamily="34" charset="0"/>
              <a:buChar char="•"/>
              <a:defRPr/>
            </a:pPr>
            <a:r>
              <a:rPr lang="en-US" sz="3400" kern="0" dirty="0">
                <a:latin typeface="Arial" panose="020B0604020202020204" pitchFamily="34" charset="0"/>
                <a:cs typeface="Arial" panose="020B0604020202020204" pitchFamily="34" charset="0"/>
                <a:sym typeface="Gill Sans" charset="0"/>
              </a:rPr>
              <a:t>Speak directly to the voter not their companion.</a:t>
            </a:r>
          </a:p>
          <a:p>
            <a:pPr marL="571500" indent="-571500" algn="l">
              <a:lnSpc>
                <a:spcPct val="90000"/>
              </a:lnSpc>
              <a:buFont typeface="Arial" panose="020B0604020202020204" pitchFamily="34" charset="0"/>
              <a:buChar char="•"/>
              <a:defRPr/>
            </a:pPr>
            <a:r>
              <a:rPr lang="en-US" sz="3400" kern="0" dirty="0">
                <a:latin typeface="Arial" panose="020B0604020202020204" pitchFamily="34" charset="0"/>
                <a:cs typeface="Arial" panose="020B0604020202020204" pitchFamily="34" charset="0"/>
                <a:sym typeface="Gill Sans" charset="0"/>
              </a:rPr>
              <a:t>Offer assistance and listen for response-follow any specific directions.  The person may not want help.  Don’t insist.</a:t>
            </a:r>
          </a:p>
          <a:p>
            <a:pPr marL="571500" indent="-571500" algn="l">
              <a:lnSpc>
                <a:spcPct val="90000"/>
              </a:lnSpc>
              <a:buFont typeface="Arial" panose="020B0604020202020204" pitchFamily="34" charset="0"/>
              <a:buChar char="•"/>
              <a:defRPr/>
            </a:pPr>
            <a:r>
              <a:rPr lang="en-US" sz="3400" kern="0" dirty="0">
                <a:latin typeface="Arial" panose="020B0604020202020204" pitchFamily="34" charset="0"/>
                <a:cs typeface="Arial" panose="020B0604020202020204" pitchFamily="34" charset="0"/>
                <a:sym typeface="Gill Sans" charset="0"/>
              </a:rPr>
              <a:t>Be patient (people with disabilities and seniors may need a bit more time to express themselves or to move about.)</a:t>
            </a:r>
          </a:p>
          <a:p>
            <a:pPr marL="571500" indent="-571500" algn="l">
              <a:lnSpc>
                <a:spcPct val="90000"/>
              </a:lnSpc>
              <a:buFont typeface="Arial" panose="020B0604020202020204" pitchFamily="34" charset="0"/>
              <a:buChar char="•"/>
              <a:defRPr/>
            </a:pPr>
            <a:r>
              <a:rPr lang="en-US" sz="3400" kern="0" dirty="0">
                <a:latin typeface="Arial" panose="020B0604020202020204" pitchFamily="34" charset="0"/>
                <a:cs typeface="Arial" panose="020B0604020202020204" pitchFamily="34" charset="0"/>
                <a:sym typeface="Gill Sans" charset="0"/>
              </a:rPr>
              <a:t>Do not pet, feed or distract service animals.  They are working animals not pets.</a:t>
            </a:r>
          </a:p>
          <a:p>
            <a:pPr>
              <a:defRPr/>
            </a:pPr>
            <a:r>
              <a:rPr lang="en-US" b="1" kern="0" dirty="0">
                <a:latin typeface="Arial" panose="020B0604020202020204" pitchFamily="34" charset="0"/>
                <a:cs typeface="Arial" panose="020B0604020202020204" pitchFamily="34" charset="0"/>
                <a:sym typeface="Gill Sans" charset="0"/>
              </a:rPr>
              <a:t> </a:t>
            </a:r>
          </a:p>
          <a:p>
            <a:pPr>
              <a:defRPr/>
            </a:pPr>
            <a:endParaRPr lang="en-US" kern="0" dirty="0">
              <a:sym typeface="Gill Sans" charset="0"/>
            </a:endParaRPr>
          </a:p>
        </p:txBody>
      </p:sp>
    </p:spTree>
    <p:extLst>
      <p:ext uri="{BB962C8B-B14F-4D97-AF65-F5344CB8AC3E}">
        <p14:creationId xmlns:p14="http://schemas.microsoft.com/office/powerpoint/2010/main" val="221063319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1497390" y="90284"/>
            <a:ext cx="10464800" cy="1104900"/>
          </a:xfrm>
        </p:spPr>
        <p:txBody>
          <a:bodyPr/>
          <a:lstStyle/>
          <a:p>
            <a:r>
              <a:rPr lang="en-US" sz="5400" b="1" dirty="0">
                <a:solidFill>
                  <a:schemeClr val="accent3"/>
                </a:solidFill>
                <a:latin typeface="Arial" charset="0"/>
                <a:cs typeface="Arial" charset="0"/>
              </a:rPr>
              <a:t>Mobility Impairments</a:t>
            </a:r>
          </a:p>
        </p:txBody>
      </p:sp>
      <p:sp>
        <p:nvSpPr>
          <p:cNvPr id="16" name="Content Placeholder 2"/>
          <p:cNvSpPr>
            <a:spLocks noGrp="1"/>
          </p:cNvSpPr>
          <p:nvPr>
            <p:ph idx="1"/>
          </p:nvPr>
        </p:nvSpPr>
        <p:spPr>
          <a:xfrm>
            <a:off x="1487488" y="1842294"/>
            <a:ext cx="10464800" cy="6400800"/>
          </a:xfrm>
        </p:spPr>
        <p:txBody>
          <a:bodyPr/>
          <a:lstStyle/>
          <a:p>
            <a:pPr marL="571500" indent="-571500" algn="l">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Make chairs available for older voters or voters with disabilities, illnesses, or those who are pregnant.</a:t>
            </a:r>
          </a:p>
          <a:p>
            <a:pPr marL="0" indent="0" algn="l">
              <a:lnSpc>
                <a:spcPct val="90000"/>
              </a:lnSpc>
              <a:defRPr/>
            </a:pPr>
            <a:endParaRPr lang="en-US" sz="3400" dirty="0">
              <a:latin typeface="Arial" panose="020B0604020202020204" pitchFamily="34" charset="0"/>
              <a:cs typeface="Arial" panose="020B0604020202020204" pitchFamily="34" charset="0"/>
              <a:sym typeface="Gill Sans" charset="0"/>
            </a:endParaRPr>
          </a:p>
          <a:p>
            <a:pPr marL="571500" indent="-571500" algn="l">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Do NOT push or touch a person’s wheelchair without his/her permission.</a:t>
            </a:r>
          </a:p>
          <a:p>
            <a:pPr marL="0" indent="0" algn="l">
              <a:lnSpc>
                <a:spcPct val="90000"/>
              </a:lnSpc>
              <a:defRPr/>
            </a:pPr>
            <a:endParaRPr lang="en-US" sz="3400" dirty="0">
              <a:latin typeface="Arial" panose="020B0604020202020204" pitchFamily="34" charset="0"/>
              <a:cs typeface="Arial" panose="020B0604020202020204" pitchFamily="34" charset="0"/>
              <a:sym typeface="Gill Sans" charset="0"/>
            </a:endParaRPr>
          </a:p>
          <a:p>
            <a:pPr marL="571500" indent="-571500" algn="l">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Try to sit or kneel at the same level as the person in the wheelchair.</a:t>
            </a:r>
          </a:p>
          <a:p>
            <a:pPr marL="0" indent="0" algn="l">
              <a:lnSpc>
                <a:spcPct val="90000"/>
              </a:lnSpc>
              <a:defRPr/>
            </a:pPr>
            <a:endParaRPr lang="en-US" sz="3400" dirty="0">
              <a:latin typeface="Arial" panose="020B0604020202020204" pitchFamily="34" charset="0"/>
              <a:cs typeface="Arial" panose="020B0604020202020204" pitchFamily="34" charset="0"/>
              <a:sym typeface="Gill Sans" charset="0"/>
            </a:endParaRPr>
          </a:p>
          <a:p>
            <a:pPr marL="571500" indent="-571500" algn="l">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Ask if she/he wants assistance before trying to help.</a:t>
            </a:r>
          </a:p>
          <a:p>
            <a:pPr>
              <a:defRPr/>
            </a:pPr>
            <a:endParaRPr lang="en-US" dirty="0">
              <a:sym typeface="Gill Sans" charset="0"/>
            </a:endParaRPr>
          </a:p>
          <a:p>
            <a:pPr marL="571500" indent="-571500" algn="l">
              <a:lnSpc>
                <a:spcPct val="90000"/>
              </a:lnSpc>
              <a:buFont typeface="Arial" panose="020B0604020202020204" pitchFamily="34" charset="0"/>
              <a:buChar char="•"/>
              <a:defRPr/>
            </a:pPr>
            <a:endParaRPr lang="en-US" dirty="0">
              <a:sym typeface="Gill Sans" charset="0"/>
            </a:endParaRPr>
          </a:p>
          <a:p>
            <a:pPr>
              <a:defRPr/>
            </a:pPr>
            <a:endParaRPr lang="en-US" dirty="0">
              <a:sym typeface="Gill Sans" charset="0"/>
            </a:endParaRPr>
          </a:p>
        </p:txBody>
      </p:sp>
    </p:spTree>
    <p:extLst>
      <p:ext uri="{BB962C8B-B14F-4D97-AF65-F5344CB8AC3E}">
        <p14:creationId xmlns:p14="http://schemas.microsoft.com/office/powerpoint/2010/main" val="150221457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395287" y="196742"/>
            <a:ext cx="12290425" cy="1001712"/>
          </a:xfrm>
        </p:spPr>
        <p:txBody>
          <a:bodyPr/>
          <a:lstStyle/>
          <a:p>
            <a:r>
              <a:rPr lang="en-US" sz="5400" b="1" dirty="0">
                <a:solidFill>
                  <a:schemeClr val="accent3"/>
                </a:solidFill>
                <a:latin typeface="Arial" charset="0"/>
                <a:cs typeface="Arial" charset="0"/>
              </a:rPr>
              <a:t>Speech or Hearing Impairments</a:t>
            </a:r>
          </a:p>
        </p:txBody>
      </p:sp>
      <p:sp>
        <p:nvSpPr>
          <p:cNvPr id="16" name="Content Placeholder 2"/>
          <p:cNvSpPr>
            <a:spLocks noGrp="1"/>
          </p:cNvSpPr>
          <p:nvPr>
            <p:ph idx="1"/>
          </p:nvPr>
        </p:nvSpPr>
        <p:spPr>
          <a:xfrm>
            <a:off x="558800" y="2362200"/>
            <a:ext cx="11963400" cy="6934200"/>
          </a:xfrm>
        </p:spPr>
        <p:txBody>
          <a:bodyPr/>
          <a:lstStyle/>
          <a:p>
            <a:pPr marL="571500" indent="-571500" algn="l">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A voter who cannot speak may give his/her name and address to the poll worker by providing identification, who will then read the name &amp; address out loud.</a:t>
            </a:r>
          </a:p>
          <a:p>
            <a:pPr marL="0" indent="0" algn="l">
              <a:lnSpc>
                <a:spcPct val="90000"/>
              </a:lnSpc>
              <a:defRPr/>
            </a:pPr>
            <a:endParaRPr lang="en-US" sz="3400" dirty="0">
              <a:latin typeface="Arial" panose="020B0604020202020204" pitchFamily="34" charset="0"/>
              <a:cs typeface="Arial" panose="020B0604020202020204" pitchFamily="34" charset="0"/>
              <a:sym typeface="Gill Sans" charset="0"/>
            </a:endParaRPr>
          </a:p>
          <a:p>
            <a:pPr marL="571500" indent="-571500" algn="l">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Follow the voter’s cues to determine whether speaking, gestures or writing is the most effective method of communication.</a:t>
            </a:r>
          </a:p>
          <a:p>
            <a:pPr marL="0" indent="0" algn="l">
              <a:lnSpc>
                <a:spcPct val="90000"/>
              </a:lnSpc>
              <a:defRPr/>
            </a:pPr>
            <a:endParaRPr lang="en-US" sz="3400" dirty="0">
              <a:latin typeface="Arial" panose="020B0604020202020204" pitchFamily="34" charset="0"/>
              <a:cs typeface="Arial" panose="020B0604020202020204" pitchFamily="34" charset="0"/>
              <a:sym typeface="Gill Sans" charset="0"/>
            </a:endParaRPr>
          </a:p>
          <a:p>
            <a:pPr marL="571500" indent="-571500" algn="l">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Rephrase rather than repeat sentences.</a:t>
            </a:r>
          </a:p>
          <a:p>
            <a:pPr marL="571500" indent="-571500" algn="l">
              <a:buFont typeface="Arial" panose="020B0604020202020204" pitchFamily="34" charset="0"/>
              <a:buChar char="•"/>
              <a:defRPr/>
            </a:pPr>
            <a:endParaRPr lang="en-US" sz="3500" dirty="0">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219442384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7" name="Rectangle 16"/>
          <p:cNvSpPr/>
          <p:nvPr/>
        </p:nvSpPr>
        <p:spPr>
          <a:xfrm>
            <a:off x="330039" y="1507022"/>
            <a:ext cx="12344400" cy="8023735"/>
          </a:xfrm>
          <a:prstGeom prst="rect">
            <a:avLst/>
          </a:prstGeom>
        </p:spPr>
        <p:txBody>
          <a:bodyPr wrap="square">
            <a:spAutoFit/>
          </a:bodyPr>
          <a:lstStyle/>
          <a:p>
            <a:pPr marL="571500" indent="-571500">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Identify yourself and state that you are a poll worker.</a:t>
            </a:r>
          </a:p>
          <a:p>
            <a:pPr>
              <a:lnSpc>
                <a:spcPct val="90000"/>
              </a:lnSpc>
              <a:defRPr/>
            </a:pPr>
            <a:endParaRPr lang="en-US" sz="3400" dirty="0">
              <a:latin typeface="Arial" panose="020B0604020202020204" pitchFamily="34" charset="0"/>
              <a:cs typeface="Arial" panose="020B0604020202020204" pitchFamily="34" charset="0"/>
              <a:sym typeface="Gill Sans" charset="0"/>
            </a:endParaRPr>
          </a:p>
          <a:p>
            <a:pPr marL="571500" indent="-571500">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Visual impairment or blindness does not mean they cannot hear.</a:t>
            </a:r>
          </a:p>
          <a:p>
            <a:pPr>
              <a:lnSpc>
                <a:spcPct val="90000"/>
              </a:lnSpc>
              <a:defRPr/>
            </a:pPr>
            <a:endParaRPr lang="en-US" sz="3400" dirty="0">
              <a:latin typeface="Arial" panose="020B0604020202020204" pitchFamily="34" charset="0"/>
              <a:cs typeface="Arial" panose="020B0604020202020204" pitchFamily="34" charset="0"/>
              <a:sym typeface="Gill Sans" charset="0"/>
            </a:endParaRPr>
          </a:p>
          <a:p>
            <a:pPr marL="571500" indent="-571500">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When giving directions to navigate in the voting location, be specific as possible and indicate obstacles in the path of travel.</a:t>
            </a:r>
          </a:p>
          <a:p>
            <a:pPr>
              <a:lnSpc>
                <a:spcPct val="90000"/>
              </a:lnSpc>
              <a:defRPr/>
            </a:pPr>
            <a:endParaRPr lang="en-US" sz="3400" dirty="0">
              <a:latin typeface="Arial" panose="020B0604020202020204" pitchFamily="34" charset="0"/>
              <a:cs typeface="Arial" panose="020B0604020202020204" pitchFamily="34" charset="0"/>
              <a:sym typeface="Gill Sans" charset="0"/>
            </a:endParaRPr>
          </a:p>
          <a:p>
            <a:pPr marL="571500" indent="-571500">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All aisles and pathways to voting materials, registration and voting machines are 36 inches wide with no protruding articles.</a:t>
            </a:r>
          </a:p>
          <a:p>
            <a:pPr>
              <a:lnSpc>
                <a:spcPct val="90000"/>
              </a:lnSpc>
              <a:defRPr/>
            </a:pPr>
            <a:endParaRPr lang="en-US" sz="3400" dirty="0">
              <a:latin typeface="Arial" panose="020B0604020202020204" pitchFamily="34" charset="0"/>
              <a:cs typeface="Arial" panose="020B0604020202020204" pitchFamily="34" charset="0"/>
              <a:sym typeface="Gill Sans" charset="0"/>
            </a:endParaRPr>
          </a:p>
          <a:p>
            <a:pPr marL="571500" indent="-571500">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All paths must be cane detectable.</a:t>
            </a:r>
          </a:p>
          <a:p>
            <a:pPr marL="571500" indent="-571500">
              <a:lnSpc>
                <a:spcPct val="90000"/>
              </a:lnSpc>
              <a:buFont typeface="Arial" panose="020B0604020202020204" pitchFamily="34" charset="0"/>
              <a:buChar char="•"/>
              <a:defRPr/>
            </a:pPr>
            <a:endParaRPr lang="en-US" sz="3600" dirty="0">
              <a:latin typeface="Arial" panose="020B0604020202020204" pitchFamily="34" charset="0"/>
              <a:cs typeface="Arial" panose="020B0604020202020204" pitchFamily="34" charset="0"/>
              <a:sym typeface="Gill Sans" charset="0"/>
            </a:endParaRPr>
          </a:p>
          <a:p>
            <a:pPr marL="571500" indent="-571500">
              <a:buFont typeface="Arial" panose="020B0604020202020204" pitchFamily="34" charset="0"/>
              <a:buChar char="•"/>
              <a:defRPr/>
            </a:pPr>
            <a:endParaRPr lang="en-US" dirty="0">
              <a:latin typeface="Gill Sans" charset="0"/>
              <a:sym typeface="Gill Sans" charset="0"/>
            </a:endParaRPr>
          </a:p>
        </p:txBody>
      </p:sp>
      <p:sp>
        <p:nvSpPr>
          <p:cNvPr id="18" name="Title 1"/>
          <p:cNvSpPr txBox="1">
            <a:spLocks/>
          </p:cNvSpPr>
          <p:nvPr/>
        </p:nvSpPr>
        <p:spPr>
          <a:xfrm>
            <a:off x="406400" y="242402"/>
            <a:ext cx="12290425" cy="1066800"/>
          </a:xfrm>
          <a:prstGeom prst="rect">
            <a:avLst/>
          </a:prstGeom>
        </p:spPr>
        <p:txBody>
          <a:bodyPr/>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sym typeface="Gill Sans" charset="0"/>
              </a:defRPr>
            </a:lvl2pPr>
            <a:lvl3pPr algn="ctr" rtl="0" eaLnBrk="0" fontAlgn="base" hangingPunct="0">
              <a:spcBef>
                <a:spcPct val="0"/>
              </a:spcBef>
              <a:spcAft>
                <a:spcPct val="0"/>
              </a:spcAft>
              <a:defRPr sz="8400">
                <a:solidFill>
                  <a:schemeClr val="tx1"/>
                </a:solidFill>
                <a:latin typeface="Gill Sans" charset="0"/>
                <a:sym typeface="Gill Sans" charset="0"/>
              </a:defRPr>
            </a:lvl3pPr>
            <a:lvl4pPr algn="ctr" rtl="0" eaLnBrk="0" fontAlgn="base" hangingPunct="0">
              <a:spcBef>
                <a:spcPct val="0"/>
              </a:spcBef>
              <a:spcAft>
                <a:spcPct val="0"/>
              </a:spcAft>
              <a:defRPr sz="8400">
                <a:solidFill>
                  <a:schemeClr val="tx1"/>
                </a:solidFill>
                <a:latin typeface="Gill Sans" charset="0"/>
                <a:sym typeface="Gill Sans" charset="0"/>
              </a:defRPr>
            </a:lvl4pPr>
            <a:lvl5pPr algn="ctr" rtl="0" eaLnBrk="0" fontAlgn="base" hangingPunct="0">
              <a:spcBef>
                <a:spcPct val="0"/>
              </a:spcBef>
              <a:spcAft>
                <a:spcPct val="0"/>
              </a:spcAft>
              <a:defRPr sz="8400">
                <a:solidFill>
                  <a:schemeClr val="tx1"/>
                </a:solidFill>
                <a:latin typeface="Gill Sans" charset="0"/>
                <a:sym typeface="Gill Sans" charset="0"/>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pPr>
              <a:defRPr/>
            </a:pPr>
            <a:r>
              <a:rPr lang="en-US" sz="5400" b="1" kern="0" dirty="0">
                <a:solidFill>
                  <a:schemeClr val="accent3"/>
                </a:solidFill>
                <a:latin typeface="Arial" panose="020B0604020202020204" pitchFamily="34" charset="0"/>
                <a:cs typeface="Arial" panose="020B0604020202020204" pitchFamily="34" charset="0"/>
              </a:rPr>
              <a:t>Blind or Visually Impaired</a:t>
            </a:r>
          </a:p>
        </p:txBody>
      </p:sp>
    </p:spTree>
    <p:extLst>
      <p:ext uri="{BB962C8B-B14F-4D97-AF65-F5344CB8AC3E}">
        <p14:creationId xmlns:p14="http://schemas.microsoft.com/office/powerpoint/2010/main" val="143587643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635000" y="311945"/>
            <a:ext cx="11734800" cy="876300"/>
          </a:xfrm>
        </p:spPr>
        <p:txBody>
          <a:bodyPr/>
          <a:lstStyle/>
          <a:p>
            <a:r>
              <a:rPr lang="en-US" sz="5400" b="1" dirty="0">
                <a:solidFill>
                  <a:schemeClr val="bg1"/>
                </a:solidFill>
                <a:latin typeface="Arial" charset="0"/>
                <a:cs typeface="Arial" charset="0"/>
              </a:rPr>
              <a:t>Attorney-in-Fact</a:t>
            </a:r>
            <a:endParaRPr lang="en-US" sz="5400" dirty="0">
              <a:solidFill>
                <a:schemeClr val="bg1"/>
              </a:solidFill>
            </a:endParaRPr>
          </a:p>
        </p:txBody>
      </p:sp>
      <p:sp>
        <p:nvSpPr>
          <p:cNvPr id="16" name="Content Placeholder 2"/>
          <p:cNvSpPr>
            <a:spLocks noGrp="1"/>
          </p:cNvSpPr>
          <p:nvPr>
            <p:ph idx="1"/>
          </p:nvPr>
        </p:nvSpPr>
        <p:spPr>
          <a:xfrm>
            <a:off x="635000" y="1500190"/>
            <a:ext cx="11811000" cy="6565104"/>
          </a:xfrm>
        </p:spPr>
        <p:txBody>
          <a:bodyPr/>
          <a:lstStyle/>
          <a:p>
            <a:pPr marL="457200" indent="-457200" algn="l" eaLnBrk="1" hangingPunct="1">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sym typeface="Gill Sans" charset="0"/>
              </a:rPr>
              <a:t>Prior to Election Day a voter may designate an attorney-in-fact, who is a person eligible to sign all election-related documents on behalf of the voter.</a:t>
            </a:r>
          </a:p>
          <a:p>
            <a:pPr marL="0" indent="0" algn="l" eaLnBrk="1" hangingPunct="1">
              <a:defRPr/>
            </a:pPr>
            <a:r>
              <a:rPr lang="en-US" altLang="en-US" sz="3200" dirty="0">
                <a:latin typeface="Arial" panose="020B0604020202020204" pitchFamily="34" charset="0"/>
                <a:cs typeface="Arial" panose="020B0604020202020204" pitchFamily="34" charset="0"/>
                <a:sym typeface="Gill Sans" charset="0"/>
              </a:rPr>
              <a:t> </a:t>
            </a:r>
          </a:p>
          <a:p>
            <a:pPr marL="457200" indent="-457200" algn="l" eaLnBrk="1" hangingPunct="1">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sym typeface="Gill Sans" charset="0"/>
              </a:rPr>
              <a:t>Such signing must be done in the voter’s presence.</a:t>
            </a:r>
          </a:p>
          <a:p>
            <a:pPr marL="0" indent="0" algn="l" eaLnBrk="1" hangingPunct="1">
              <a:defRPr/>
            </a:pPr>
            <a:endParaRPr lang="en-US" altLang="en-US" sz="3200" dirty="0">
              <a:latin typeface="Arial" panose="020B0604020202020204" pitchFamily="34" charset="0"/>
              <a:cs typeface="Arial" panose="020B0604020202020204" pitchFamily="34" charset="0"/>
              <a:sym typeface="Gill Sans" charset="0"/>
            </a:endParaRPr>
          </a:p>
          <a:p>
            <a:pPr marL="457200" indent="-457200" algn="l" eaLnBrk="1" hangingPunct="1">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sym typeface="Gill Sans" charset="0"/>
              </a:rPr>
              <a:t>The attorney-in-fact designation is specific to Ohio election law and not a general power of attorney. </a:t>
            </a:r>
          </a:p>
          <a:p>
            <a:pPr marL="457200" indent="-457200" algn="l" eaLnBrk="1" hangingPunct="1">
              <a:buFont typeface="Arial" panose="020B0604020202020204" pitchFamily="34" charset="0"/>
              <a:buChar char="•"/>
              <a:defRPr/>
            </a:pPr>
            <a:endParaRPr lang="en-US" altLang="en-US" sz="3200" dirty="0">
              <a:latin typeface="Arial" panose="020B0604020202020204" pitchFamily="34" charset="0"/>
              <a:cs typeface="Arial" panose="020B0604020202020204" pitchFamily="34" charset="0"/>
              <a:sym typeface="Gill Sans" charset="0"/>
            </a:endParaRPr>
          </a:p>
          <a:p>
            <a:pPr marL="457200" indent="-457200" algn="l" eaLnBrk="1" hangingPunct="1">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sym typeface="Gill Sans" charset="0"/>
              </a:rPr>
              <a:t>This is to be used if the person cannot sign his/her own name.</a:t>
            </a:r>
          </a:p>
          <a:p>
            <a:pPr marL="457200" indent="-457200" algn="l" eaLnBrk="1" hangingPunct="1">
              <a:buFont typeface="Arial" panose="020B0604020202020204" pitchFamily="34" charset="0"/>
              <a:buChar char="•"/>
              <a:defRPr/>
            </a:pPr>
            <a:endParaRPr lang="en-US" altLang="en-US" sz="3200" dirty="0">
              <a:latin typeface="Arial" panose="020B0604020202020204" pitchFamily="34" charset="0"/>
              <a:cs typeface="Arial" panose="020B0604020202020204" pitchFamily="34" charset="0"/>
              <a:sym typeface="Gill Sans" charset="0"/>
            </a:endParaRPr>
          </a:p>
          <a:p>
            <a:pPr marL="457200" indent="-457200" algn="l" eaLnBrk="1" hangingPunct="1">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sym typeface="Gill Sans" charset="0"/>
              </a:rPr>
              <a:t>Call our office if the voter says they have this form on file with the Board of Elections.</a:t>
            </a:r>
          </a:p>
        </p:txBody>
      </p:sp>
    </p:spTree>
    <p:extLst>
      <p:ext uri="{BB962C8B-B14F-4D97-AF65-F5344CB8AC3E}">
        <p14:creationId xmlns:p14="http://schemas.microsoft.com/office/powerpoint/2010/main" val="84622970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12054" y="-1292"/>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3"/>
                </a:solidFill>
                <a:sym typeface="Gill Sans" charset="0"/>
              </a:endParaRPr>
            </a:p>
          </p:txBody>
        </p:sp>
      </p:grpSp>
      <p:sp>
        <p:nvSpPr>
          <p:cNvPr id="17" name="Title 1"/>
          <p:cNvSpPr>
            <a:spLocks noGrp="1"/>
          </p:cNvSpPr>
          <p:nvPr>
            <p:ph type="title"/>
          </p:nvPr>
        </p:nvSpPr>
        <p:spPr>
          <a:xfrm>
            <a:off x="772601" y="228600"/>
            <a:ext cx="11595100" cy="984249"/>
          </a:xfrm>
        </p:spPr>
        <p:txBody>
          <a:bodyPr/>
          <a:lstStyle/>
          <a:p>
            <a:pPr eaLnBrk="1" hangingPunct="1"/>
            <a:r>
              <a:rPr lang="en-US" sz="5400" b="1" dirty="0">
                <a:solidFill>
                  <a:schemeClr val="accent3"/>
                </a:solidFill>
                <a:latin typeface="Arial" charset="0"/>
                <a:cs typeface="Arial" charset="0"/>
              </a:rPr>
              <a:t>Curbside Voting</a:t>
            </a:r>
          </a:p>
        </p:txBody>
      </p:sp>
      <p:sp>
        <p:nvSpPr>
          <p:cNvPr id="18" name="Content Placeholder 3"/>
          <p:cNvSpPr>
            <a:spLocks noGrp="1"/>
          </p:cNvSpPr>
          <p:nvPr>
            <p:ph idx="1"/>
          </p:nvPr>
        </p:nvSpPr>
        <p:spPr>
          <a:xfrm>
            <a:off x="772601" y="1768987"/>
            <a:ext cx="11379200" cy="2365375"/>
          </a:xfrm>
          <a:ln w="38100">
            <a:prstDash val="lgDashDot"/>
          </a:ln>
        </p:spPr>
        <p:txBody>
          <a:bodyPr>
            <a:noAutofit/>
          </a:bodyPr>
          <a:lstStyle/>
          <a:p>
            <a:pPr marL="0" indent="0" eaLnBrk="1" fontAlgn="auto" hangingPunct="1">
              <a:spcBef>
                <a:spcPts val="825"/>
              </a:spcBef>
              <a:spcAft>
                <a:spcPts val="0"/>
              </a:spcAft>
              <a:defRPr/>
            </a:pPr>
            <a:r>
              <a:rPr lang="en-US" sz="3400" dirty="0">
                <a:latin typeface="Arial" panose="020B0604020202020204" pitchFamily="34" charset="0"/>
                <a:cs typeface="Arial" panose="020B0604020202020204" pitchFamily="34" charset="0"/>
                <a:sym typeface="Gill Sans" charset="0"/>
              </a:rPr>
              <a:t>Curbside voting is the process followed when a person who is physically unable to enter a polling location can send another person into the polling location to inform PEO of his or her desire to vote. </a:t>
            </a:r>
          </a:p>
          <a:p>
            <a:pPr marL="0" indent="0" eaLnBrk="1" fontAlgn="auto" hangingPunct="1">
              <a:spcBef>
                <a:spcPts val="825"/>
              </a:spcBef>
              <a:spcAft>
                <a:spcPts val="0"/>
              </a:spcAft>
              <a:defRPr/>
            </a:pPr>
            <a:endParaRPr lang="en-US" sz="4600" dirty="0">
              <a:latin typeface="Arial" panose="020B0604020202020204" pitchFamily="34" charset="0"/>
              <a:cs typeface="Arial" panose="020B0604020202020204" pitchFamily="34" charset="0"/>
              <a:sym typeface="Gill Sans" charset="0"/>
            </a:endParaRPr>
          </a:p>
          <a:p>
            <a:pPr marL="650230" indent="-650230" eaLnBrk="1" fontAlgn="auto" hangingPunct="1">
              <a:spcBef>
                <a:spcPts val="825"/>
              </a:spcBef>
              <a:spcAft>
                <a:spcPts val="0"/>
              </a:spcAft>
              <a:defRPr/>
            </a:pPr>
            <a:endParaRPr lang="en-US" sz="1700" dirty="0">
              <a:latin typeface="Arial" panose="020B0604020202020204" pitchFamily="34" charset="0"/>
              <a:cs typeface="Arial" panose="020B0604020202020204" pitchFamily="34" charset="0"/>
              <a:sym typeface="Gill Sans"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913" y="4248046"/>
            <a:ext cx="3524250" cy="3524250"/>
          </a:xfrm>
          <a:prstGeom prst="rect">
            <a:avLst/>
          </a:prstGeom>
        </p:spPr>
      </p:pic>
    </p:spTree>
    <p:extLst>
      <p:ext uri="{BB962C8B-B14F-4D97-AF65-F5344CB8AC3E}">
        <p14:creationId xmlns:p14="http://schemas.microsoft.com/office/powerpoint/2010/main" val="12442198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29" name="Group 4"/>
          <p:cNvGrpSpPr>
            <a:grpSpLocks/>
          </p:cNvGrpSpPr>
          <p:nvPr/>
        </p:nvGrpSpPr>
        <p:grpSpPr bwMode="auto">
          <a:xfrm>
            <a:off x="2390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7" name="Rectangle 6"/>
            <p:cNvSpPr/>
            <p:nvPr/>
          </p:nvSpPr>
          <p:spPr>
            <a:xfrm>
              <a:off x="0" y="0"/>
              <a:ext cx="9144000" cy="1083084"/>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sp>
          <p:nvSpPr>
            <p:cNvPr id="15" name="Rectangle 14"/>
            <p:cNvSpPr/>
            <p:nvPr/>
          </p:nvSpPr>
          <p:spPr>
            <a:xfrm>
              <a:off x="0" y="990079"/>
              <a:ext cx="9144000" cy="480082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 Sans" charset="0"/>
              </a:endParaRPr>
            </a:p>
          </p:txBody>
        </p:sp>
      </p:grpSp>
      <p:sp>
        <p:nvSpPr>
          <p:cNvPr id="176130" name="Rectangle 1"/>
          <p:cNvSpPr>
            <a:spLocks noChangeArrowheads="1"/>
          </p:cNvSpPr>
          <p:nvPr/>
        </p:nvSpPr>
        <p:spPr bwMode="auto">
          <a:xfrm>
            <a:off x="457288" y="293891"/>
            <a:ext cx="12031021" cy="830997"/>
          </a:xfrm>
          <a:prstGeom prst="rect">
            <a:avLst/>
          </a:prstGeom>
          <a:noFill/>
          <a:ln w="9525">
            <a:noFill/>
            <a:miter lim="800000"/>
            <a:headEnd/>
            <a:tailEnd/>
          </a:ln>
        </p:spPr>
        <p:txBody>
          <a:bodyPr wrap="square">
            <a:spAutoFit/>
          </a:bodyPr>
          <a:lstStyle/>
          <a:p>
            <a:pPr algn="ctr"/>
            <a:r>
              <a:rPr lang="en-US" sz="4800" b="1" dirty="0">
                <a:solidFill>
                  <a:schemeClr val="accent3"/>
                </a:solidFill>
                <a:latin typeface="Arial" charset="0"/>
                <a:cs typeface="Arial" charset="0"/>
              </a:rPr>
              <a:t>Rovers</a:t>
            </a:r>
          </a:p>
        </p:txBody>
      </p:sp>
      <p:sp>
        <p:nvSpPr>
          <p:cNvPr id="17" name="Rectangle 1"/>
          <p:cNvSpPr>
            <a:spLocks noChangeArrowheads="1"/>
          </p:cNvSpPr>
          <p:nvPr/>
        </p:nvSpPr>
        <p:spPr bwMode="auto">
          <a:xfrm>
            <a:off x="668023" y="1067695"/>
            <a:ext cx="11820286" cy="6678751"/>
          </a:xfrm>
          <a:prstGeom prst="rect">
            <a:avLst/>
          </a:prstGeom>
          <a:noFill/>
          <a:ln w="9525">
            <a:noFill/>
            <a:miter lim="800000"/>
            <a:headEnd/>
            <a:tailEnd/>
          </a:ln>
        </p:spPr>
        <p:txBody>
          <a:bodyPr wrap="square">
            <a:spAutoFit/>
          </a:bodyPr>
          <a:lstStyle/>
          <a:p>
            <a:pPr algn="ctr"/>
            <a:endParaRPr lang="en-US" sz="2800" dirty="0">
              <a:solidFill>
                <a:schemeClr val="tx1"/>
              </a:solidFill>
              <a:latin typeface="Arial" charset="0"/>
              <a:cs typeface="Arial" charset="0"/>
            </a:endParaRPr>
          </a:p>
          <a:p>
            <a:pPr algn="ctr"/>
            <a:r>
              <a:rPr lang="en-US" sz="3200" dirty="0">
                <a:solidFill>
                  <a:schemeClr val="tx1"/>
                </a:solidFill>
                <a:latin typeface="Arial" charset="0"/>
                <a:cs typeface="Arial" charset="0"/>
              </a:rPr>
              <a:t>Thornville Elementary School – </a:t>
            </a:r>
            <a:r>
              <a:rPr lang="en-US" sz="3200" dirty="0">
                <a:solidFill>
                  <a:srgbClr val="FF0000"/>
                </a:solidFill>
                <a:latin typeface="Arial" charset="0"/>
                <a:cs typeface="Arial" charset="0"/>
              </a:rPr>
              <a:t>Christopher Truex</a:t>
            </a:r>
          </a:p>
          <a:p>
            <a:pPr algn="ctr"/>
            <a:r>
              <a:rPr lang="en-US" sz="3200" dirty="0" err="1">
                <a:solidFill>
                  <a:schemeClr val="tx1"/>
                </a:solidFill>
                <a:latin typeface="Arial" charset="0"/>
                <a:cs typeface="Arial" charset="0"/>
              </a:rPr>
              <a:t>Glenford</a:t>
            </a:r>
            <a:r>
              <a:rPr lang="en-US" sz="3200" dirty="0">
                <a:solidFill>
                  <a:schemeClr val="tx1"/>
                </a:solidFill>
                <a:latin typeface="Arial" charset="0"/>
                <a:cs typeface="Arial" charset="0"/>
              </a:rPr>
              <a:t> Elementary School &amp; Mt Perry –  </a:t>
            </a:r>
            <a:r>
              <a:rPr lang="en-US" sz="3200" dirty="0">
                <a:solidFill>
                  <a:srgbClr val="FF0000"/>
                </a:solidFill>
                <a:latin typeface="Arial" charset="0"/>
                <a:cs typeface="Arial" charset="0"/>
              </a:rPr>
              <a:t>Steve </a:t>
            </a:r>
            <a:r>
              <a:rPr lang="en-US" sz="3200" dirty="0" err="1">
                <a:solidFill>
                  <a:srgbClr val="FF0000"/>
                </a:solidFill>
                <a:latin typeface="Arial" charset="0"/>
                <a:cs typeface="Arial" charset="0"/>
              </a:rPr>
              <a:t>Holekamp</a:t>
            </a:r>
            <a:endParaRPr lang="en-US" sz="3200" dirty="0">
              <a:solidFill>
                <a:srgbClr val="FF0000"/>
              </a:solidFill>
              <a:latin typeface="Arial" charset="0"/>
              <a:cs typeface="Arial" charset="0"/>
            </a:endParaRPr>
          </a:p>
          <a:p>
            <a:pPr algn="ctr"/>
            <a:r>
              <a:rPr lang="en-US" sz="3200" dirty="0">
                <a:solidFill>
                  <a:schemeClr val="tx1"/>
                </a:solidFill>
                <a:latin typeface="Arial" charset="0"/>
                <a:cs typeface="Arial" charset="0"/>
              </a:rPr>
              <a:t>Holy Trinity School – </a:t>
            </a:r>
            <a:r>
              <a:rPr lang="en-US" sz="3200" dirty="0">
                <a:solidFill>
                  <a:srgbClr val="FF0000"/>
                </a:solidFill>
                <a:latin typeface="Arial" charset="0"/>
                <a:cs typeface="Arial" charset="0"/>
              </a:rPr>
              <a:t>Ed Snider</a:t>
            </a:r>
          </a:p>
          <a:p>
            <a:pPr algn="ctr"/>
            <a:r>
              <a:rPr lang="en-US" sz="3200" dirty="0">
                <a:solidFill>
                  <a:schemeClr val="tx1"/>
                </a:solidFill>
                <a:latin typeface="Arial" charset="0"/>
                <a:cs typeface="Arial" charset="0"/>
              </a:rPr>
              <a:t>Junction City Elementary School – </a:t>
            </a:r>
            <a:r>
              <a:rPr lang="en-US" sz="3200" dirty="0">
                <a:solidFill>
                  <a:srgbClr val="FF0000"/>
                </a:solidFill>
                <a:latin typeface="Arial" charset="0"/>
                <a:cs typeface="Arial" charset="0"/>
              </a:rPr>
              <a:t>Dave Harmon</a:t>
            </a:r>
          </a:p>
          <a:p>
            <a:pPr algn="ctr"/>
            <a:r>
              <a:rPr lang="en-US" sz="3200" dirty="0">
                <a:solidFill>
                  <a:schemeClr val="tx1"/>
                </a:solidFill>
                <a:latin typeface="Arial" charset="0"/>
                <a:cs typeface="Arial" charset="0"/>
              </a:rPr>
              <a:t>New Lexington Middle School – </a:t>
            </a:r>
            <a:r>
              <a:rPr lang="en-US" sz="3200" dirty="0">
                <a:solidFill>
                  <a:srgbClr val="FF0000"/>
                </a:solidFill>
                <a:latin typeface="Arial" charset="0"/>
                <a:cs typeface="Arial" charset="0"/>
              </a:rPr>
              <a:t>Scott Berry </a:t>
            </a:r>
          </a:p>
          <a:p>
            <a:pPr algn="ctr"/>
            <a:r>
              <a:rPr lang="en-US" sz="3200" dirty="0">
                <a:solidFill>
                  <a:schemeClr val="tx1"/>
                </a:solidFill>
                <a:latin typeface="Arial" charset="0"/>
                <a:cs typeface="Arial" charset="0"/>
              </a:rPr>
              <a:t>Crooksville Intermediate School – </a:t>
            </a:r>
            <a:r>
              <a:rPr lang="en-US" sz="3200" dirty="0">
                <a:solidFill>
                  <a:srgbClr val="FF0000"/>
                </a:solidFill>
                <a:latin typeface="Arial" charset="0"/>
                <a:cs typeface="Arial" charset="0"/>
              </a:rPr>
              <a:t>Joe </a:t>
            </a:r>
            <a:r>
              <a:rPr lang="en-US" sz="3200" dirty="0" err="1">
                <a:solidFill>
                  <a:srgbClr val="FF0000"/>
                </a:solidFill>
                <a:latin typeface="Arial" charset="0"/>
                <a:cs typeface="Arial" charset="0"/>
              </a:rPr>
              <a:t>McGaughey</a:t>
            </a:r>
            <a:endParaRPr lang="en-US" sz="3200" dirty="0">
              <a:solidFill>
                <a:srgbClr val="FF0000"/>
              </a:solidFill>
              <a:latin typeface="Arial" charset="0"/>
              <a:cs typeface="Arial" charset="0"/>
            </a:endParaRPr>
          </a:p>
          <a:p>
            <a:pPr algn="ctr"/>
            <a:r>
              <a:rPr lang="en-US" sz="3200" dirty="0">
                <a:solidFill>
                  <a:schemeClr val="tx1"/>
                </a:solidFill>
                <a:latin typeface="Arial" charset="0"/>
                <a:cs typeface="Arial" charset="0"/>
              </a:rPr>
              <a:t>Monday Creek – </a:t>
            </a:r>
            <a:r>
              <a:rPr lang="en-US" sz="3200" dirty="0">
                <a:solidFill>
                  <a:srgbClr val="FF0000"/>
                </a:solidFill>
                <a:latin typeface="Arial" charset="0"/>
                <a:cs typeface="Arial" charset="0"/>
              </a:rPr>
              <a:t>Dick Fankhauser or John </a:t>
            </a:r>
            <a:r>
              <a:rPr lang="en-US" sz="3200" dirty="0" err="1">
                <a:solidFill>
                  <a:srgbClr val="FF0000"/>
                </a:solidFill>
                <a:latin typeface="Arial" charset="0"/>
                <a:cs typeface="Arial" charset="0"/>
              </a:rPr>
              <a:t>Yinger</a:t>
            </a:r>
            <a:endParaRPr lang="en-US" sz="3200" dirty="0">
              <a:solidFill>
                <a:srgbClr val="FF0000"/>
              </a:solidFill>
              <a:latin typeface="Arial" charset="0"/>
              <a:cs typeface="Arial" charset="0"/>
            </a:endParaRPr>
          </a:p>
          <a:p>
            <a:pPr algn="ctr"/>
            <a:r>
              <a:rPr lang="en-US" sz="3200" dirty="0">
                <a:solidFill>
                  <a:schemeClr val="tx1"/>
                </a:solidFill>
                <a:latin typeface="Arial" charset="0"/>
                <a:cs typeface="Arial" charset="0"/>
              </a:rPr>
              <a:t>Shawnee &amp; New </a:t>
            </a:r>
            <a:r>
              <a:rPr lang="en-US" sz="3200" dirty="0" err="1">
                <a:solidFill>
                  <a:schemeClr val="tx1"/>
                </a:solidFill>
                <a:latin typeface="Arial" charset="0"/>
                <a:cs typeface="Arial" charset="0"/>
              </a:rPr>
              <a:t>Straitsville</a:t>
            </a:r>
            <a:r>
              <a:rPr lang="en-US" sz="3200" dirty="0">
                <a:solidFill>
                  <a:schemeClr val="tx1"/>
                </a:solidFill>
                <a:latin typeface="Arial" charset="0"/>
                <a:cs typeface="Arial" charset="0"/>
              </a:rPr>
              <a:t> – </a:t>
            </a:r>
            <a:r>
              <a:rPr lang="en-US" sz="3200" dirty="0">
                <a:solidFill>
                  <a:srgbClr val="FF0000"/>
                </a:solidFill>
                <a:latin typeface="Arial" charset="0"/>
                <a:cs typeface="Arial" charset="0"/>
              </a:rPr>
              <a:t>Dick Fankhauser</a:t>
            </a:r>
          </a:p>
          <a:p>
            <a:pPr algn="ctr"/>
            <a:r>
              <a:rPr lang="en-US" sz="3200" dirty="0">
                <a:solidFill>
                  <a:schemeClr val="tx1"/>
                </a:solidFill>
                <a:latin typeface="Arial" charset="0"/>
                <a:cs typeface="Arial" charset="0"/>
              </a:rPr>
              <a:t>Corning &amp; Pleasant – </a:t>
            </a:r>
            <a:r>
              <a:rPr lang="en-US" sz="3200" dirty="0" err="1">
                <a:solidFill>
                  <a:srgbClr val="FF0000"/>
                </a:solidFill>
                <a:latin typeface="Arial" charset="0"/>
                <a:cs typeface="Arial" charset="0"/>
              </a:rPr>
              <a:t>Corlyn</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Altier</a:t>
            </a:r>
            <a:endParaRPr lang="en-US" sz="3200" dirty="0">
              <a:solidFill>
                <a:srgbClr val="FF0000"/>
              </a:solidFill>
              <a:latin typeface="Arial" charset="0"/>
              <a:cs typeface="Arial" charset="0"/>
            </a:endParaRPr>
          </a:p>
          <a:p>
            <a:pPr algn="ctr"/>
            <a:endParaRPr lang="en-US" sz="2800" dirty="0">
              <a:solidFill>
                <a:schemeClr val="tx1"/>
              </a:solidFill>
              <a:latin typeface="Arial" charset="0"/>
              <a:cs typeface="Arial" charset="0"/>
            </a:endParaRPr>
          </a:p>
          <a:p>
            <a:pPr algn="ctr"/>
            <a:endParaRPr lang="en-US" sz="2800" dirty="0">
              <a:solidFill>
                <a:schemeClr val="tx1"/>
              </a:solidFill>
              <a:latin typeface="Arial" charset="0"/>
              <a:cs typeface="Arial" charset="0"/>
            </a:endParaRPr>
          </a:p>
          <a:p>
            <a:pPr algn="ctr"/>
            <a:endParaRPr lang="en-US" sz="2800" dirty="0">
              <a:solidFill>
                <a:schemeClr val="tx1"/>
              </a:solidFill>
              <a:latin typeface="Arial" charset="0"/>
              <a:cs typeface="Arial" charset="0"/>
            </a:endParaRPr>
          </a:p>
          <a:p>
            <a:pPr algn="ctr"/>
            <a:r>
              <a:rPr lang="en-US" sz="2800" dirty="0">
                <a:solidFill>
                  <a:schemeClr val="tx1"/>
                </a:solidFill>
                <a:latin typeface="Arial" charset="0"/>
                <a:cs typeface="Arial" charset="0"/>
              </a:rPr>
              <a:t>If you have an issue, please talk to your Rover before calling us.</a:t>
            </a:r>
          </a:p>
        </p:txBody>
      </p:sp>
      <p:sp>
        <p:nvSpPr>
          <p:cNvPr id="2" name="5-Point Star 1"/>
          <p:cNvSpPr/>
          <p:nvPr/>
        </p:nvSpPr>
        <p:spPr bwMode="auto">
          <a:xfrm>
            <a:off x="5511800" y="6105542"/>
            <a:ext cx="456332" cy="499270"/>
          </a:xfrm>
          <a:prstGeom prst="star5">
            <a:avLst/>
          </a:prstGeom>
          <a:solidFill>
            <a:schemeClr val="accent2"/>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sym typeface="Gill Sans" charset="0"/>
            </a:endParaRPr>
          </a:p>
        </p:txBody>
      </p:sp>
      <p:sp>
        <p:nvSpPr>
          <p:cNvPr id="18" name="5-Point Star 17"/>
          <p:cNvSpPr/>
          <p:nvPr/>
        </p:nvSpPr>
        <p:spPr bwMode="auto">
          <a:xfrm>
            <a:off x="6350000" y="6105542"/>
            <a:ext cx="456332" cy="499270"/>
          </a:xfrm>
          <a:prstGeom prst="star5">
            <a:avLst/>
          </a:prstGeom>
          <a:solidFill>
            <a:schemeClr val="accent2"/>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sym typeface="Gill Sans" charset="0"/>
            </a:endParaRPr>
          </a:p>
        </p:txBody>
      </p:sp>
      <p:sp>
        <p:nvSpPr>
          <p:cNvPr id="19" name="5-Point Star 18"/>
          <p:cNvSpPr/>
          <p:nvPr/>
        </p:nvSpPr>
        <p:spPr bwMode="auto">
          <a:xfrm>
            <a:off x="7188200" y="6105542"/>
            <a:ext cx="456332" cy="499270"/>
          </a:xfrm>
          <a:prstGeom prst="star5">
            <a:avLst/>
          </a:prstGeom>
          <a:solidFill>
            <a:schemeClr val="accent2"/>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21002795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634206" y="80963"/>
            <a:ext cx="11812587" cy="1133475"/>
          </a:xfrm>
        </p:spPr>
        <p:txBody>
          <a:bodyPr/>
          <a:lstStyle/>
          <a:p>
            <a:r>
              <a:rPr lang="en-US" sz="5400" b="1" dirty="0">
                <a:solidFill>
                  <a:schemeClr val="bg1"/>
                </a:solidFill>
                <a:latin typeface="Arial" charset="0"/>
                <a:cs typeface="Arial" charset="0"/>
              </a:rPr>
              <a:t>Curbside Procedures</a:t>
            </a:r>
          </a:p>
        </p:txBody>
      </p:sp>
      <p:sp>
        <p:nvSpPr>
          <p:cNvPr id="16" name="Content Placeholder 2"/>
          <p:cNvSpPr>
            <a:spLocks noGrp="1"/>
          </p:cNvSpPr>
          <p:nvPr>
            <p:ph idx="1"/>
          </p:nvPr>
        </p:nvSpPr>
        <p:spPr>
          <a:xfrm>
            <a:off x="330199" y="1408111"/>
            <a:ext cx="12420600" cy="6611938"/>
          </a:xfrm>
        </p:spPr>
        <p:txBody>
          <a:bodyPr/>
          <a:lstStyle/>
          <a:p>
            <a:pPr marL="457200" indent="-457200" algn="l">
              <a:buFont typeface="Arial" panose="020B0604020202020204" pitchFamily="34" charset="0"/>
              <a:buChar char="•"/>
            </a:pPr>
            <a:r>
              <a:rPr lang="en-US" sz="3000" dirty="0">
                <a:latin typeface="Arial" charset="0"/>
                <a:cs typeface="Arial" charset="0"/>
              </a:rPr>
              <a:t>Voter sends a representative into the polling location.</a:t>
            </a:r>
          </a:p>
          <a:p>
            <a:pPr marL="457200" indent="-457200" algn="l">
              <a:buFont typeface="Arial" panose="020B0604020202020204" pitchFamily="34" charset="0"/>
              <a:buChar char="•"/>
            </a:pPr>
            <a:r>
              <a:rPr lang="en-US" sz="3000" dirty="0">
                <a:latin typeface="Arial" charset="0"/>
                <a:cs typeface="Arial" charset="0"/>
              </a:rPr>
              <a:t>A bi-partisan team takes the green paper ballot sheet out to the voter</a:t>
            </a:r>
          </a:p>
          <a:p>
            <a:pPr marL="457200" indent="-457200" algn="l">
              <a:buFont typeface="Arial" panose="020B0604020202020204" pitchFamily="34" charset="0"/>
              <a:buChar char="•"/>
            </a:pPr>
            <a:r>
              <a:rPr lang="en-US" sz="3000" dirty="0">
                <a:latin typeface="Arial" charset="0"/>
                <a:cs typeface="Arial" charset="0"/>
              </a:rPr>
              <a:t>Voter signs his/her name on the green sheet</a:t>
            </a:r>
          </a:p>
          <a:p>
            <a:pPr marL="457200" indent="-457200" algn="l">
              <a:buFont typeface="Arial" panose="020B0604020202020204" pitchFamily="34" charset="0"/>
              <a:buChar char="•"/>
            </a:pPr>
            <a:r>
              <a:rPr lang="en-US" sz="3000" dirty="0">
                <a:latin typeface="Arial" charset="0"/>
                <a:cs typeface="Arial" charset="0"/>
              </a:rPr>
              <a:t>PEOs check ID</a:t>
            </a:r>
          </a:p>
          <a:p>
            <a:pPr marL="457200" indent="-457200" algn="l">
              <a:buFont typeface="Arial" panose="020B0604020202020204" pitchFamily="34" charset="0"/>
              <a:buChar char="•"/>
            </a:pPr>
            <a:r>
              <a:rPr lang="en-US" sz="3000" dirty="0">
                <a:latin typeface="Arial" charset="0"/>
                <a:cs typeface="Arial" charset="0"/>
              </a:rPr>
              <a:t>PEOs return to precinct to</a:t>
            </a:r>
          </a:p>
          <a:p>
            <a:pPr marL="0" indent="0" algn="l"/>
            <a:r>
              <a:rPr lang="en-US" sz="3000" dirty="0">
                <a:latin typeface="Arial" charset="0"/>
                <a:cs typeface="Arial" charset="0"/>
              </a:rPr>
              <a:t>		Compare name in </a:t>
            </a:r>
            <a:r>
              <a:rPr lang="en-US" sz="3000" dirty="0" err="1">
                <a:latin typeface="Arial" charset="0"/>
                <a:cs typeface="Arial" charset="0"/>
              </a:rPr>
              <a:t>pollpad</a:t>
            </a:r>
            <a:r>
              <a:rPr lang="en-US" sz="3000" dirty="0">
                <a:latin typeface="Arial" charset="0"/>
                <a:cs typeface="Arial" charset="0"/>
              </a:rPr>
              <a:t>.</a:t>
            </a:r>
          </a:p>
          <a:p>
            <a:pPr marL="0" indent="0" algn="l"/>
            <a:r>
              <a:rPr lang="en-US" sz="3000" dirty="0">
                <a:latin typeface="Arial" charset="0"/>
                <a:cs typeface="Arial" charset="0"/>
              </a:rPr>
              <a:t>		Prepare a paper ballot with curbside envelope and sticker</a:t>
            </a:r>
          </a:p>
          <a:p>
            <a:pPr marL="457200" indent="-457200" algn="l">
              <a:buFont typeface="Arial" panose="020B0604020202020204" pitchFamily="34" charset="0"/>
              <a:buChar char="•"/>
            </a:pPr>
            <a:r>
              <a:rPr lang="en-US" sz="3000" dirty="0">
                <a:latin typeface="Arial" charset="0"/>
                <a:cs typeface="Arial" charset="0"/>
              </a:rPr>
              <a:t>PEOs walk ballot out to voter</a:t>
            </a:r>
          </a:p>
          <a:p>
            <a:pPr marL="457200" indent="-457200" algn="l">
              <a:buFont typeface="Arial" panose="020B0604020202020204" pitchFamily="34" charset="0"/>
              <a:buChar char="•"/>
            </a:pPr>
            <a:r>
              <a:rPr lang="en-US" sz="3000" dirty="0">
                <a:latin typeface="Arial" charset="0"/>
                <a:cs typeface="Arial" charset="0"/>
              </a:rPr>
              <a:t>PEOs wait while voter votes the ballot (allowing privacy)</a:t>
            </a:r>
          </a:p>
          <a:p>
            <a:pPr marL="457200" indent="-457200" algn="l">
              <a:buFont typeface="Arial" panose="020B0604020202020204" pitchFamily="34" charset="0"/>
              <a:buChar char="•"/>
            </a:pPr>
            <a:r>
              <a:rPr lang="en-US" sz="3000" dirty="0">
                <a:latin typeface="Arial" charset="0"/>
                <a:cs typeface="Arial" charset="0"/>
              </a:rPr>
              <a:t>Voter places ballot into curbside voting envelope</a:t>
            </a:r>
          </a:p>
          <a:p>
            <a:pPr marL="457200" indent="-457200" algn="l">
              <a:buFont typeface="Arial" panose="020B0604020202020204" pitchFamily="34" charset="0"/>
              <a:buChar char="•"/>
            </a:pPr>
            <a:r>
              <a:rPr lang="en-US" sz="3000" dirty="0">
                <a:latin typeface="Arial" charset="0"/>
                <a:cs typeface="Arial" charset="0"/>
              </a:rPr>
              <a:t>PEOs hand the voter an “I Voted Today” sticker</a:t>
            </a:r>
          </a:p>
          <a:p>
            <a:pPr marL="457200" indent="-457200" algn="l">
              <a:buFont typeface="Arial" panose="020B0604020202020204" pitchFamily="34" charset="0"/>
              <a:buChar char="•"/>
            </a:pPr>
            <a:r>
              <a:rPr lang="en-US" sz="3000" dirty="0">
                <a:latin typeface="Arial" charset="0"/>
                <a:cs typeface="Arial" charset="0"/>
              </a:rPr>
              <a:t>PEOs deliver ballot and deposit into </a:t>
            </a:r>
          </a:p>
          <a:p>
            <a:pPr marL="0" indent="0" algn="l"/>
            <a:r>
              <a:rPr lang="en-US" sz="3000" dirty="0">
                <a:latin typeface="Arial" charset="0"/>
                <a:cs typeface="Arial" charset="0"/>
              </a:rPr>
              <a:t>	the </a:t>
            </a:r>
            <a:r>
              <a:rPr lang="en-US" sz="3000" u="sng" dirty="0">
                <a:latin typeface="Arial" charset="0"/>
                <a:cs typeface="Arial" charset="0"/>
              </a:rPr>
              <a:t>gray ballot box</a:t>
            </a:r>
          </a:p>
          <a:p>
            <a:pPr marL="0" indent="0" algn="l"/>
            <a:r>
              <a:rPr lang="en-US" sz="2800" dirty="0">
                <a:latin typeface="Arial" charset="0"/>
                <a:cs typeface="Arial" charset="0"/>
              </a:rPr>
              <a:t> </a:t>
            </a:r>
          </a:p>
          <a:p>
            <a:pPr marL="0" indent="0">
              <a:buFont typeface="Wingdings" pitchFamily="2" charset="2"/>
              <a:buChar char="Ø"/>
            </a:pPr>
            <a:endParaRPr lang="en-US" sz="2400" b="1" dirty="0"/>
          </a:p>
          <a:p>
            <a:pPr marL="0" indent="0">
              <a:buFont typeface="Wingdings" pitchFamily="2" charset="2"/>
              <a:buChar char="Ø"/>
            </a:pPr>
            <a:endParaRPr lang="en-US" sz="2600" dirty="0"/>
          </a:p>
        </p:txBody>
      </p:sp>
      <p:pic>
        <p:nvPicPr>
          <p:cNvPr id="17" name="Picture 2" descr="https://encrypted-tbn0.gstatic.com/images?q=tbn:ANd9GcQZLrNcwNTWhVnX7uJe3IUwF73LV_qg9XF66wprim75y1LhMoKsRA">
            <a:hlinkClick r:id="rId2"/>
          </p:cNvPr>
          <p:cNvPicPr>
            <a:picLocks noChangeAspect="1" noChangeArrowheads="1"/>
          </p:cNvPicPr>
          <p:nvPr/>
        </p:nvPicPr>
        <p:blipFill>
          <a:blip r:embed="rId3"/>
          <a:srcRect/>
          <a:stretch>
            <a:fillRect/>
          </a:stretch>
        </p:blipFill>
        <p:spPr bwMode="auto">
          <a:xfrm>
            <a:off x="9132996" y="5943600"/>
            <a:ext cx="3485252" cy="2081617"/>
          </a:xfrm>
          <a:prstGeom prst="rect">
            <a:avLst/>
          </a:prstGeom>
          <a:noFill/>
          <a:ln w="9525">
            <a:noFill/>
            <a:miter lim="800000"/>
            <a:headEnd/>
            <a:tailEnd/>
          </a:ln>
        </p:spPr>
      </p:pic>
    </p:spTree>
    <p:extLst>
      <p:ext uri="{BB962C8B-B14F-4D97-AF65-F5344CB8AC3E}">
        <p14:creationId xmlns:p14="http://schemas.microsoft.com/office/powerpoint/2010/main" val="50597048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328999" y="304800"/>
            <a:ext cx="12263051" cy="914400"/>
          </a:xfrm>
        </p:spPr>
        <p:txBody>
          <a:bodyPr/>
          <a:lstStyle/>
          <a:p>
            <a:pPr eaLnBrk="1" hangingPunct="1"/>
            <a:r>
              <a:rPr lang="en-US" sz="5400" b="1" dirty="0">
                <a:solidFill>
                  <a:schemeClr val="accent3"/>
                </a:solidFill>
                <a:latin typeface="Arial" panose="020B0604020202020204" pitchFamily="34" charset="0"/>
                <a:cs typeface="Arial" panose="020B0604020202020204" pitchFamily="34" charset="0"/>
              </a:rPr>
              <a:t>Security &amp; Emergency Preparedness</a:t>
            </a:r>
          </a:p>
        </p:txBody>
      </p:sp>
      <p:sp>
        <p:nvSpPr>
          <p:cNvPr id="16" name="Content Placeholder 2"/>
          <p:cNvSpPr>
            <a:spLocks noGrp="1"/>
          </p:cNvSpPr>
          <p:nvPr>
            <p:ph idx="1"/>
          </p:nvPr>
        </p:nvSpPr>
        <p:spPr>
          <a:xfrm>
            <a:off x="101600" y="1333609"/>
            <a:ext cx="12903200" cy="7620000"/>
          </a:xfrm>
        </p:spPr>
        <p:txBody>
          <a:bodyPr/>
          <a:lstStyle/>
          <a:p>
            <a:pPr marL="457200" indent="-457200" algn="l" eaLnBrk="1" hangingPunct="1">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sym typeface="Gill Sans" charset="0"/>
              </a:rPr>
              <a:t>On Election Day, it is your responsibility to maintain security at the Polling Location.</a:t>
            </a:r>
          </a:p>
          <a:p>
            <a:pPr marL="457200" indent="-457200" algn="l" eaLnBrk="1" hangingPunct="1">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sym typeface="Gill Sans" charset="0"/>
              </a:rPr>
              <a:t>In case of emergency:</a:t>
            </a:r>
          </a:p>
          <a:p>
            <a:pPr marL="914400" lvl="1" indent="-457200" algn="l" eaLnBrk="1" hangingPunct="1">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sym typeface="Gill Sans" charset="0"/>
              </a:rPr>
              <a:t>Your highest priority is the safety of voters and election officials.  Stop all voting and, if possible, gather the critical election supplies and keep them with you.  Notify the BOE as soon as possible.</a:t>
            </a:r>
          </a:p>
          <a:p>
            <a:pPr marL="457200" indent="-457200" algn="l">
              <a:lnSpc>
                <a:spcPct val="80000"/>
              </a:lnSpc>
              <a:spcBef>
                <a:spcPct val="5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Fire: Exit the building and call 911. Carry out </a:t>
            </a:r>
            <a:r>
              <a:rPr lang="en-US" sz="2800" dirty="0" err="1">
                <a:latin typeface="Arial" panose="020B0604020202020204" pitchFamily="34" charset="0"/>
                <a:cs typeface="Arial" panose="020B0604020202020204" pitchFamily="34" charset="0"/>
                <a:sym typeface="Gill Sans" charset="0"/>
              </a:rPr>
              <a:t>PollPads</a:t>
            </a:r>
            <a:r>
              <a:rPr lang="en-US" sz="2800" dirty="0">
                <a:latin typeface="Arial" panose="020B0604020202020204" pitchFamily="34" charset="0"/>
                <a:cs typeface="Arial" panose="020B0604020202020204" pitchFamily="34" charset="0"/>
                <a:sym typeface="Gill Sans" charset="0"/>
              </a:rPr>
              <a:t>, all voter cards and ballots.</a:t>
            </a:r>
          </a:p>
          <a:p>
            <a:pPr marL="457200" indent="-457200" algn="l">
              <a:lnSpc>
                <a:spcPct val="80000"/>
              </a:lnSpc>
              <a:spcBef>
                <a:spcPct val="5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Power Outage: The voting machines will run on battery back-up for approximately 2 hours. Therefore, shut down all but one of your machines until the power is restored.  </a:t>
            </a:r>
          </a:p>
          <a:p>
            <a:pPr marL="457200" indent="-457200" algn="l">
              <a:lnSpc>
                <a:spcPct val="80000"/>
              </a:lnSpc>
              <a:spcBef>
                <a:spcPct val="5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Disruption at polls: If at any time you feel threatened, call 911 and then call the BOE.</a:t>
            </a:r>
          </a:p>
          <a:p>
            <a:pPr marL="457200" indent="-457200" algn="l">
              <a:lnSpc>
                <a:spcPct val="80000"/>
              </a:lnSpc>
              <a:spcBef>
                <a:spcPct val="5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sym typeface="Gill Sans" charset="0"/>
              </a:rPr>
              <a:t>Medical Emergency: In the event of a medical emergency or other emergency requiring assistance from emergency personnel, call 911 and then call the BOE.</a:t>
            </a:r>
          </a:p>
          <a:p>
            <a:pPr algn="l">
              <a:defRPr/>
            </a:pPr>
            <a:endParaRPr lang="en-US" sz="3000" dirty="0">
              <a:latin typeface="Arial" panose="020B0604020202020204" pitchFamily="34" charset="0"/>
              <a:cs typeface="Arial" panose="020B0604020202020204" pitchFamily="34" charset="0"/>
              <a:sym typeface="Gill Sans" charset="0"/>
            </a:endParaRPr>
          </a:p>
          <a:p>
            <a:pPr lvl="1" algn="l" eaLnBrk="1" hangingPunct="1">
              <a:defRPr/>
            </a:pPr>
            <a:r>
              <a:rPr lang="en-US" altLang="en-US" sz="3000" dirty="0">
                <a:latin typeface="Arial" panose="020B0604020202020204" pitchFamily="34" charset="0"/>
                <a:cs typeface="Arial" panose="020B0604020202020204" pitchFamily="34" charset="0"/>
                <a:sym typeface="Gill Sans" charset="0"/>
              </a:rPr>
              <a:t> </a:t>
            </a:r>
          </a:p>
        </p:txBody>
      </p:sp>
    </p:spTree>
    <p:extLst>
      <p:ext uri="{BB962C8B-B14F-4D97-AF65-F5344CB8AC3E}">
        <p14:creationId xmlns:p14="http://schemas.microsoft.com/office/powerpoint/2010/main" val="283576112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905" name="Group 12"/>
          <p:cNvGrpSpPr>
            <a:grpSpLocks/>
          </p:cNvGrpSpPr>
          <p:nvPr/>
        </p:nvGrpSpPr>
        <p:grpSpPr bwMode="auto">
          <a:xfrm>
            <a:off x="0" y="0"/>
            <a:ext cx="13013724" cy="9753600"/>
            <a:chOff x="0" y="0"/>
            <a:chExt cx="9150275"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4" name="Rectangle 3"/>
            <p:cNvSpPr/>
            <p:nvPr/>
          </p:nvSpPr>
          <p:spPr>
            <a:xfrm>
              <a:off x="6275" y="0"/>
              <a:ext cx="9144000" cy="99007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5-Point Star 6"/>
            <p:cNvSpPr/>
            <p:nvPr/>
          </p:nvSpPr>
          <p:spPr>
            <a:xfrm>
              <a:off x="304726" y="5715000"/>
              <a:ext cx="914176" cy="914177"/>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2971354" y="5943824"/>
              <a:ext cx="610568" cy="609451"/>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9" name="5-Point Star 8"/>
            <p:cNvSpPr/>
            <p:nvPr/>
          </p:nvSpPr>
          <p:spPr>
            <a:xfrm>
              <a:off x="2133079" y="6095628"/>
              <a:ext cx="838274" cy="686469"/>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7391549" y="5867921"/>
              <a:ext cx="838275" cy="761256"/>
            </a:xfrm>
            <a:prstGeom prst="star5">
              <a:avLst>
                <a:gd name="adj" fmla="val 16905"/>
                <a:gd name="hf" fmla="val 105146"/>
                <a:gd name="vf" fmla="val 1105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4724921" y="5334372"/>
              <a:ext cx="1523628" cy="1447725"/>
            </a:xfrm>
            <a:prstGeom prst="star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251906" name="TextBox 11"/>
          <p:cNvSpPr txBox="1">
            <a:spLocks noChangeArrowheads="1"/>
          </p:cNvSpPr>
          <p:nvPr/>
        </p:nvSpPr>
        <p:spPr bwMode="auto">
          <a:xfrm>
            <a:off x="0" y="704056"/>
            <a:ext cx="13004800" cy="3924300"/>
          </a:xfrm>
          <a:prstGeom prst="rect">
            <a:avLst/>
          </a:prstGeom>
          <a:noFill/>
          <a:ln w="9525">
            <a:noFill/>
            <a:miter lim="800000"/>
            <a:headEnd/>
            <a:tailEnd/>
          </a:ln>
        </p:spPr>
        <p:txBody>
          <a:bodyPr lIns="0" tIns="0" rIns="0" bIns="0">
            <a:spAutoFit/>
          </a:bodyPr>
          <a:lstStyle/>
          <a:p>
            <a:pPr algn="ctr"/>
            <a:br>
              <a:rPr lang="en-US" sz="8500" b="1">
                <a:solidFill>
                  <a:schemeClr val="bg1"/>
                </a:solidFill>
                <a:latin typeface="Times New Roman" pitchFamily="18" charset="0"/>
                <a:cs typeface="Times New Roman" pitchFamily="18" charset="0"/>
              </a:rPr>
            </a:br>
            <a:endParaRPr lang="en-US" sz="8500" b="1">
              <a:solidFill>
                <a:schemeClr val="bg1"/>
              </a:solidFill>
              <a:latin typeface="Times New Roman" pitchFamily="18" charset="0"/>
              <a:cs typeface="Times New Roman" pitchFamily="18" charset="0"/>
            </a:endParaRPr>
          </a:p>
          <a:p>
            <a:pPr algn="ctr"/>
            <a:endParaRPr lang="en-US" sz="8500" b="1">
              <a:solidFill>
                <a:schemeClr val="bg1"/>
              </a:solidFill>
              <a:latin typeface="Times New Roman" pitchFamily="18" charset="0"/>
              <a:cs typeface="Times New Roman" pitchFamily="18" charset="0"/>
            </a:endParaRPr>
          </a:p>
        </p:txBody>
      </p:sp>
      <p:sp>
        <p:nvSpPr>
          <p:cNvPr id="15" name="TextBox 14"/>
          <p:cNvSpPr txBox="1"/>
          <p:nvPr/>
        </p:nvSpPr>
        <p:spPr>
          <a:xfrm>
            <a:off x="433388" y="2458531"/>
            <a:ext cx="12568195" cy="4339650"/>
          </a:xfrm>
          <a:prstGeom prst="rect">
            <a:avLst/>
          </a:prstGeom>
          <a:solidFill>
            <a:schemeClr val="bg1"/>
          </a:solidFill>
        </p:spPr>
        <p:txBody>
          <a:bodyPr wrap="square">
            <a:spAutoFit/>
          </a:bodyPr>
          <a:lstStyle/>
          <a:p>
            <a:pPr algn="ctr">
              <a:defRPr/>
            </a:pPr>
            <a:endParaRPr lang="en-US" sz="3600" dirty="0">
              <a:ln w="0"/>
              <a:solidFill>
                <a:schemeClr val="tx1"/>
              </a:solidFill>
              <a:latin typeface="Arial" panose="020B0604020202020204" pitchFamily="34" charset="0"/>
              <a:cs typeface="Arial" panose="020B0604020202020204" pitchFamily="34" charset="0"/>
              <a:sym typeface="Gill Sans" charset="0"/>
            </a:endParaRPr>
          </a:p>
          <a:p>
            <a:pPr>
              <a:defRPr/>
            </a:pPr>
            <a:r>
              <a:rPr lang="en-US" sz="3400" dirty="0">
                <a:ln w="0"/>
                <a:solidFill>
                  <a:schemeClr val="tx1"/>
                </a:solidFill>
                <a:latin typeface="Arial" panose="020B0604020202020204" pitchFamily="34" charset="0"/>
                <a:cs typeface="Arial" panose="020B0604020202020204" pitchFamily="34" charset="0"/>
                <a:sym typeface="Gill Sans" charset="0"/>
              </a:rPr>
              <a:t>Schools will have a Sheriff’s deputy assigned to their polling location on Election Day.</a:t>
            </a:r>
          </a:p>
          <a:p>
            <a:pPr>
              <a:defRPr/>
            </a:pPr>
            <a:endParaRPr lang="en-US" sz="3400" dirty="0">
              <a:ln w="0"/>
              <a:solidFill>
                <a:schemeClr val="tx1"/>
              </a:solidFill>
              <a:latin typeface="Arial" panose="020B0604020202020204" pitchFamily="34" charset="0"/>
              <a:cs typeface="Arial" panose="020B0604020202020204" pitchFamily="34" charset="0"/>
              <a:sym typeface="Gill Sans" charset="0"/>
            </a:endParaRPr>
          </a:p>
          <a:p>
            <a:pPr marL="1143000" lvl="1" indent="-685800">
              <a:buFont typeface="Arial" panose="020B0604020202020204" pitchFamily="34" charset="0"/>
              <a:buChar char="•"/>
              <a:defRPr/>
            </a:pPr>
            <a:r>
              <a:rPr lang="en-US" sz="3400" dirty="0">
                <a:ln w="0"/>
                <a:solidFill>
                  <a:schemeClr val="tx1"/>
                </a:solidFill>
                <a:latin typeface="Arial" panose="020B0604020202020204" pitchFamily="34" charset="0"/>
                <a:cs typeface="Arial" panose="020B0604020202020204" pitchFamily="34" charset="0"/>
                <a:sym typeface="Gill Sans" charset="0"/>
              </a:rPr>
              <a:t>Deputies are equipped with MARCS radio and cruisers</a:t>
            </a:r>
          </a:p>
          <a:p>
            <a:pPr marL="1143000" lvl="1" indent="-685800">
              <a:buFont typeface="Arial" panose="020B0604020202020204" pitchFamily="34" charset="0"/>
              <a:buChar char="•"/>
              <a:defRPr/>
            </a:pPr>
            <a:r>
              <a:rPr lang="en-US" sz="3400" dirty="0">
                <a:ln w="0"/>
                <a:solidFill>
                  <a:schemeClr val="tx1"/>
                </a:solidFill>
                <a:latin typeface="Arial" panose="020B0604020202020204" pitchFamily="34" charset="0"/>
                <a:cs typeface="Arial" panose="020B0604020202020204" pitchFamily="34" charset="0"/>
                <a:sym typeface="Gill Sans" charset="0"/>
              </a:rPr>
              <a:t>Deputies are there for the safety of the students and voters</a:t>
            </a:r>
          </a:p>
          <a:p>
            <a:pPr lvl="1">
              <a:defRPr/>
            </a:pPr>
            <a:endParaRPr lang="en-US" sz="3600" dirty="0">
              <a:ln w="0"/>
              <a:solidFill>
                <a:schemeClr val="tx1"/>
              </a:solidFill>
              <a:latin typeface="Arial" panose="020B0604020202020204" pitchFamily="34" charset="0"/>
              <a:cs typeface="Arial" panose="020B0604020202020204" pitchFamily="34" charset="0"/>
              <a:sym typeface="Gill Sans" charset="0"/>
            </a:endParaRPr>
          </a:p>
        </p:txBody>
      </p:sp>
      <p:sp>
        <p:nvSpPr>
          <p:cNvPr id="2" name="Rectangle 1"/>
          <p:cNvSpPr/>
          <p:nvPr/>
        </p:nvSpPr>
        <p:spPr>
          <a:xfrm>
            <a:off x="-774700" y="260373"/>
            <a:ext cx="14554200" cy="923330"/>
          </a:xfrm>
          <a:prstGeom prst="rect">
            <a:avLst/>
          </a:prstGeom>
        </p:spPr>
        <p:txBody>
          <a:bodyPr wrap="square">
            <a:spAutoFit/>
          </a:bodyPr>
          <a:lstStyle/>
          <a:p>
            <a:pPr algn="ctr">
              <a:defRPr/>
            </a:pPr>
            <a:r>
              <a:rPr lang="en-US" sz="54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Gill Sans" charset="0"/>
              </a:rPr>
              <a:t>Security at Polling Locations</a:t>
            </a:r>
          </a:p>
        </p:txBody>
      </p:sp>
    </p:spTree>
    <p:extLst>
      <p:ext uri="{BB962C8B-B14F-4D97-AF65-F5344CB8AC3E}">
        <p14:creationId xmlns:p14="http://schemas.microsoft.com/office/powerpoint/2010/main" val="246861996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txBox="1">
            <a:spLocks/>
          </p:cNvSpPr>
          <p:nvPr/>
        </p:nvSpPr>
        <p:spPr>
          <a:xfrm>
            <a:off x="452330" y="-136149"/>
            <a:ext cx="12290425" cy="1544259"/>
          </a:xfrm>
          <a:prstGeom prst="rect">
            <a:avLst/>
          </a:prstGeom>
        </p:spPr>
        <p:txBody>
          <a:bodyPr/>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sym typeface="Gill Sans" charset="0"/>
              </a:defRPr>
            </a:lvl2pPr>
            <a:lvl3pPr algn="ctr" rtl="0" eaLnBrk="0" fontAlgn="base" hangingPunct="0">
              <a:spcBef>
                <a:spcPct val="0"/>
              </a:spcBef>
              <a:spcAft>
                <a:spcPct val="0"/>
              </a:spcAft>
              <a:defRPr sz="8400">
                <a:solidFill>
                  <a:schemeClr val="tx1"/>
                </a:solidFill>
                <a:latin typeface="Gill Sans" charset="0"/>
                <a:sym typeface="Gill Sans" charset="0"/>
              </a:defRPr>
            </a:lvl3pPr>
            <a:lvl4pPr algn="ctr" rtl="0" eaLnBrk="0" fontAlgn="base" hangingPunct="0">
              <a:spcBef>
                <a:spcPct val="0"/>
              </a:spcBef>
              <a:spcAft>
                <a:spcPct val="0"/>
              </a:spcAft>
              <a:defRPr sz="8400">
                <a:solidFill>
                  <a:schemeClr val="tx1"/>
                </a:solidFill>
                <a:latin typeface="Gill Sans" charset="0"/>
                <a:sym typeface="Gill Sans" charset="0"/>
              </a:defRPr>
            </a:lvl4pPr>
            <a:lvl5pPr algn="ctr" rtl="0" eaLnBrk="0" fontAlgn="base" hangingPunct="0">
              <a:spcBef>
                <a:spcPct val="0"/>
              </a:spcBef>
              <a:spcAft>
                <a:spcPct val="0"/>
              </a:spcAft>
              <a:defRPr sz="8400">
                <a:solidFill>
                  <a:schemeClr val="tx1"/>
                </a:solidFill>
                <a:latin typeface="Gill Sans" charset="0"/>
                <a:sym typeface="Gill Sans" charset="0"/>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pPr>
              <a:defRPr/>
            </a:pPr>
            <a:r>
              <a:rPr lang="en-US" sz="5000" b="1" kern="0" dirty="0">
                <a:solidFill>
                  <a:schemeClr val="accent3"/>
                </a:solidFill>
                <a:latin typeface="Arial" panose="020B0604020202020204" pitchFamily="34" charset="0"/>
                <a:cs typeface="Arial" panose="020B0604020202020204" pitchFamily="34" charset="0"/>
              </a:rPr>
              <a:t>Interacting with Transgender </a:t>
            </a:r>
          </a:p>
          <a:p>
            <a:pPr>
              <a:defRPr/>
            </a:pPr>
            <a:r>
              <a:rPr lang="en-US" sz="5000" b="1" kern="0" dirty="0">
                <a:solidFill>
                  <a:schemeClr val="accent3"/>
                </a:solidFill>
                <a:latin typeface="Arial" panose="020B0604020202020204" pitchFamily="34" charset="0"/>
                <a:cs typeface="Arial" panose="020B0604020202020204" pitchFamily="34" charset="0"/>
              </a:rPr>
              <a:t>and GNC People</a:t>
            </a:r>
          </a:p>
        </p:txBody>
      </p:sp>
      <p:sp>
        <p:nvSpPr>
          <p:cNvPr id="16" name="Rectangle 15"/>
          <p:cNvSpPr/>
          <p:nvPr/>
        </p:nvSpPr>
        <p:spPr>
          <a:xfrm>
            <a:off x="414580" y="2285609"/>
            <a:ext cx="12344400" cy="7054239"/>
          </a:xfrm>
          <a:prstGeom prst="rect">
            <a:avLst/>
          </a:prstGeom>
        </p:spPr>
        <p:txBody>
          <a:bodyPr wrap="square">
            <a:spAutoFit/>
          </a:bodyPr>
          <a:lstStyle/>
          <a:p>
            <a:pPr marL="571500" indent="-571500">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If you are greeting a transgender/GNC person, you may recognize that their identification card does not match their presentation. If all other legal requirements are met, transgender/GNC people are entitled to their right to vote.</a:t>
            </a:r>
          </a:p>
          <a:p>
            <a:pPr marL="571500" indent="-571500">
              <a:lnSpc>
                <a:spcPct val="90000"/>
              </a:lnSpc>
              <a:buFont typeface="Arial" panose="020B0604020202020204" pitchFamily="34" charset="0"/>
              <a:buChar char="•"/>
              <a:defRPr/>
            </a:pPr>
            <a:endParaRPr lang="en-US" sz="3400" dirty="0">
              <a:latin typeface="Arial" panose="020B0604020202020204" pitchFamily="34" charset="0"/>
              <a:cs typeface="Arial" panose="020B0604020202020204" pitchFamily="34" charset="0"/>
              <a:sym typeface="Gill Sans" charset="0"/>
            </a:endParaRPr>
          </a:p>
          <a:p>
            <a:pPr marL="571500" indent="-571500">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Do not assume a person is male or female.</a:t>
            </a:r>
          </a:p>
          <a:p>
            <a:pPr marL="571500" indent="-571500">
              <a:lnSpc>
                <a:spcPct val="90000"/>
              </a:lnSpc>
              <a:buFont typeface="Arial" panose="020B0604020202020204" pitchFamily="34" charset="0"/>
              <a:buChar char="•"/>
              <a:defRPr/>
            </a:pPr>
            <a:endParaRPr lang="en-US" sz="3400" dirty="0">
              <a:latin typeface="Arial" panose="020B0604020202020204" pitchFamily="34" charset="0"/>
              <a:cs typeface="Arial" panose="020B0604020202020204" pitchFamily="34" charset="0"/>
              <a:sym typeface="Gill Sans" charset="0"/>
            </a:endParaRPr>
          </a:p>
          <a:p>
            <a:pPr marL="571500" indent="-571500">
              <a:lnSpc>
                <a:spcPct val="90000"/>
              </a:lnSpc>
              <a:buFont typeface="Arial" panose="020B0604020202020204" pitchFamily="34" charset="0"/>
              <a:buChar char="•"/>
              <a:defRPr/>
            </a:pPr>
            <a:r>
              <a:rPr lang="en-US" sz="3400" dirty="0">
                <a:latin typeface="Arial" panose="020B0604020202020204" pitchFamily="34" charset="0"/>
                <a:cs typeface="Arial" panose="020B0604020202020204" pitchFamily="34" charset="0"/>
                <a:sym typeface="Gill Sans" charset="0"/>
              </a:rPr>
              <a:t>Additional information can be found in your precinct supplies.</a:t>
            </a:r>
          </a:p>
          <a:p>
            <a:pPr marL="571500" indent="-571500">
              <a:lnSpc>
                <a:spcPct val="90000"/>
              </a:lnSpc>
              <a:buFont typeface="Arial" panose="020B0604020202020204" pitchFamily="34" charset="0"/>
              <a:buChar char="•"/>
              <a:defRPr/>
            </a:pPr>
            <a:endParaRPr lang="en-US" sz="3500" dirty="0">
              <a:latin typeface="Arial" panose="020B0604020202020204" pitchFamily="34" charset="0"/>
              <a:cs typeface="Arial" panose="020B0604020202020204" pitchFamily="34" charset="0"/>
              <a:sym typeface="Gill Sans" charset="0"/>
            </a:endParaRPr>
          </a:p>
          <a:p>
            <a:pPr marL="571500" indent="-571500">
              <a:lnSpc>
                <a:spcPct val="90000"/>
              </a:lnSpc>
              <a:buFont typeface="Arial" panose="020B0604020202020204" pitchFamily="34" charset="0"/>
              <a:buChar char="•"/>
              <a:defRPr/>
            </a:pPr>
            <a:endParaRPr lang="en-US" sz="3500" dirty="0">
              <a:latin typeface="Arial" panose="020B0604020202020204" pitchFamily="34" charset="0"/>
              <a:cs typeface="Arial" panose="020B0604020202020204" pitchFamily="34" charset="0"/>
              <a:sym typeface="Gill Sans" charset="0"/>
            </a:endParaRPr>
          </a:p>
          <a:p>
            <a:pPr>
              <a:lnSpc>
                <a:spcPct val="90000"/>
              </a:lnSpc>
              <a:defRPr/>
            </a:pPr>
            <a:endParaRPr lang="en-US" sz="3500" dirty="0">
              <a:latin typeface="Arial" panose="020B0604020202020204" pitchFamily="34" charset="0"/>
              <a:cs typeface="Arial" panose="020B0604020202020204" pitchFamily="34" charset="0"/>
              <a:sym typeface="Gill Sans" charset="0"/>
            </a:endParaRPr>
          </a:p>
          <a:p>
            <a:pPr marL="571500" indent="-571500">
              <a:lnSpc>
                <a:spcPct val="90000"/>
              </a:lnSpc>
              <a:buFont typeface="Arial" panose="020B0604020202020204" pitchFamily="34" charset="0"/>
              <a:buChar char="•"/>
              <a:defRPr/>
            </a:pPr>
            <a:endParaRPr lang="en-US" sz="3600" dirty="0">
              <a:latin typeface="Arial" panose="020B0604020202020204" pitchFamily="34" charset="0"/>
              <a:cs typeface="Arial" panose="020B0604020202020204" pitchFamily="34" charset="0"/>
              <a:sym typeface="Gill Sans" charset="0"/>
            </a:endParaRPr>
          </a:p>
          <a:p>
            <a:pPr marL="571500" indent="-571500">
              <a:buFont typeface="Arial" panose="020B0604020202020204" pitchFamily="34" charset="0"/>
              <a:buChar char="•"/>
              <a:defRPr/>
            </a:pPr>
            <a:endParaRPr lang="en-US" dirty="0">
              <a:latin typeface="Gill Sans" charset="0"/>
              <a:sym typeface="Gill Sans" charset="0"/>
            </a:endParaRPr>
          </a:p>
        </p:txBody>
      </p:sp>
    </p:spTree>
    <p:extLst>
      <p:ext uri="{BB962C8B-B14F-4D97-AF65-F5344CB8AC3E}">
        <p14:creationId xmlns:p14="http://schemas.microsoft.com/office/powerpoint/2010/main" val="380675288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Rectangle 14"/>
          <p:cNvSpPr/>
          <p:nvPr/>
        </p:nvSpPr>
        <p:spPr>
          <a:xfrm>
            <a:off x="1651000" y="249833"/>
            <a:ext cx="9779000" cy="923330"/>
          </a:xfrm>
          <a:prstGeom prst="rect">
            <a:avLst/>
          </a:prstGeom>
        </p:spPr>
        <p:txBody>
          <a:bodyPr wrap="square">
            <a:spAutoFit/>
          </a:bodyPr>
          <a:lstStyle/>
          <a:p>
            <a:pPr algn="ctr"/>
            <a:r>
              <a:rPr lang="en-US" sz="5400" b="1" dirty="0">
                <a:solidFill>
                  <a:schemeClr val="accent3"/>
                </a:solidFill>
                <a:latin typeface="Arial" panose="020B0604020202020204" pitchFamily="34" charset="0"/>
                <a:cs typeface="Arial" panose="020B0604020202020204" pitchFamily="34" charset="0"/>
              </a:rPr>
              <a:t>Processing Homeless Voters</a:t>
            </a:r>
            <a:endParaRPr lang="en-US" sz="5400" dirty="0">
              <a:solidFill>
                <a:schemeClr val="accent3"/>
              </a:solidFill>
            </a:endParaRPr>
          </a:p>
        </p:txBody>
      </p:sp>
      <p:sp>
        <p:nvSpPr>
          <p:cNvPr id="16" name="Content Placeholder 2"/>
          <p:cNvSpPr txBox="1">
            <a:spLocks/>
          </p:cNvSpPr>
          <p:nvPr/>
        </p:nvSpPr>
        <p:spPr>
          <a:xfrm>
            <a:off x="330200" y="1796256"/>
            <a:ext cx="12420600" cy="5943600"/>
          </a:xfrm>
          <a:prstGeom prst="rect">
            <a:avLst/>
          </a:prstGeom>
          <a:ln w="38100"/>
        </p:spPr>
        <p:txBody>
          <a:bodyPr>
            <a:noAutofit/>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charset="0"/>
              </a:defRPr>
            </a:lvl6pPr>
            <a:lvl7pPr marL="914400" algn="ctr" rtl="0" fontAlgn="base">
              <a:spcBef>
                <a:spcPct val="0"/>
              </a:spcBef>
              <a:spcAft>
                <a:spcPct val="0"/>
              </a:spcAft>
              <a:defRPr sz="3600">
                <a:solidFill>
                  <a:schemeClr val="tx1"/>
                </a:solidFill>
                <a:latin typeface="+mn-lt"/>
                <a:sym typeface="Gill Sans" charset="0"/>
              </a:defRPr>
            </a:lvl7pPr>
            <a:lvl8pPr marL="1371600" algn="ctr" rtl="0" fontAlgn="base">
              <a:spcBef>
                <a:spcPct val="0"/>
              </a:spcBef>
              <a:spcAft>
                <a:spcPct val="0"/>
              </a:spcAft>
              <a:defRPr sz="3600">
                <a:solidFill>
                  <a:schemeClr val="tx1"/>
                </a:solidFill>
                <a:latin typeface="+mn-lt"/>
                <a:sym typeface="Gill Sans" charset="0"/>
              </a:defRPr>
            </a:lvl8pPr>
            <a:lvl9pPr marL="1828800" algn="ctr" rtl="0" fontAlgn="base">
              <a:spcBef>
                <a:spcPct val="0"/>
              </a:spcBef>
              <a:spcAft>
                <a:spcPct val="0"/>
              </a:spcAft>
              <a:defRPr sz="3600">
                <a:solidFill>
                  <a:schemeClr val="tx1"/>
                </a:solidFill>
                <a:latin typeface="+mn-lt"/>
                <a:sym typeface="Gill Sans" charset="0"/>
              </a:defRPr>
            </a:lvl9pPr>
          </a:lstStyle>
          <a:p>
            <a:pPr marL="0" indent="0" algn="l" eaLnBrk="1" fontAlgn="auto" hangingPunct="1">
              <a:spcBef>
                <a:spcPts val="825"/>
              </a:spcBef>
              <a:spcAft>
                <a:spcPts val="0"/>
              </a:spcAft>
              <a:defRPr/>
            </a:pPr>
            <a:r>
              <a:rPr lang="en-US" kern="0" dirty="0">
                <a:latin typeface="Arial" panose="020B0604020202020204" pitchFamily="34" charset="0"/>
                <a:cs typeface="Arial" panose="020B0604020202020204" pitchFamily="34" charset="0"/>
                <a:sym typeface="Gill Sans" charset="0"/>
              </a:rPr>
              <a:t>If the voter is in the </a:t>
            </a:r>
            <a:r>
              <a:rPr lang="en-US" kern="0" dirty="0" err="1">
                <a:latin typeface="Arial" panose="020B0604020202020204" pitchFamily="34" charset="0"/>
                <a:cs typeface="Arial" panose="020B0604020202020204" pitchFamily="34" charset="0"/>
                <a:sym typeface="Gill Sans" charset="0"/>
              </a:rPr>
              <a:t>pollpad</a:t>
            </a:r>
            <a:r>
              <a:rPr lang="en-US" kern="0" dirty="0">
                <a:latin typeface="Arial" panose="020B0604020202020204" pitchFamily="34" charset="0"/>
                <a:cs typeface="Arial" panose="020B0604020202020204" pitchFamily="34" charset="0"/>
                <a:sym typeface="Gill Sans" charset="0"/>
              </a:rPr>
              <a:t> and they indicate that their address has changed, please follow these steps:</a:t>
            </a:r>
          </a:p>
          <a:p>
            <a:pPr marL="0" indent="0" algn="l" eaLnBrk="1" fontAlgn="auto" hangingPunct="1">
              <a:spcBef>
                <a:spcPts val="825"/>
              </a:spcBef>
              <a:spcAft>
                <a:spcPts val="0"/>
              </a:spcAft>
              <a:defRPr/>
            </a:pPr>
            <a:endParaRPr lang="en-US" kern="0" dirty="0">
              <a:latin typeface="Arial" panose="020B0604020202020204" pitchFamily="34" charset="0"/>
              <a:cs typeface="Arial" panose="020B0604020202020204" pitchFamily="34" charset="0"/>
              <a:sym typeface="Gill Sans" charset="0"/>
            </a:endParaRPr>
          </a:p>
          <a:p>
            <a:pPr marL="742950" indent="-742950" algn="l" eaLnBrk="1" fontAlgn="auto" hangingPunct="1">
              <a:spcBef>
                <a:spcPts val="825"/>
              </a:spcBef>
              <a:spcAft>
                <a:spcPts val="0"/>
              </a:spcAft>
              <a:buFont typeface="+mj-lt"/>
              <a:buAutoNum type="arabicParenR"/>
              <a:defRPr/>
            </a:pPr>
            <a:r>
              <a:rPr lang="en-US" kern="0" dirty="0">
                <a:latin typeface="Arial" panose="020B0604020202020204" pitchFamily="34" charset="0"/>
                <a:cs typeface="Arial" panose="020B0604020202020204" pitchFamily="34" charset="0"/>
                <a:sym typeface="Gill Sans" charset="0"/>
              </a:rPr>
              <a:t>The voter needs to tell the PEO where they sleep at night.</a:t>
            </a:r>
          </a:p>
          <a:p>
            <a:pPr marL="742950" indent="-742950" algn="l" eaLnBrk="1" fontAlgn="auto" hangingPunct="1">
              <a:spcBef>
                <a:spcPts val="825"/>
              </a:spcBef>
              <a:spcAft>
                <a:spcPts val="0"/>
              </a:spcAft>
              <a:buFont typeface="+mj-lt"/>
              <a:buAutoNum type="arabicParenR"/>
              <a:defRPr/>
            </a:pPr>
            <a:r>
              <a:rPr lang="en-US" kern="0" dirty="0">
                <a:latin typeface="Arial" panose="020B0604020202020204" pitchFamily="34" charset="0"/>
                <a:cs typeface="Arial" panose="020B0604020202020204" pitchFamily="34" charset="0"/>
                <a:sym typeface="Gill Sans" charset="0"/>
              </a:rPr>
              <a:t>Call Board staff with the above location.</a:t>
            </a:r>
          </a:p>
          <a:p>
            <a:pPr marL="742950" indent="-742950" algn="l" eaLnBrk="1" fontAlgn="auto" hangingPunct="1">
              <a:spcBef>
                <a:spcPts val="825"/>
              </a:spcBef>
              <a:spcAft>
                <a:spcPts val="0"/>
              </a:spcAft>
              <a:buFont typeface="+mj-lt"/>
              <a:buAutoNum type="arabicParenR"/>
              <a:defRPr/>
            </a:pPr>
            <a:r>
              <a:rPr lang="en-US" kern="0" dirty="0">
                <a:latin typeface="Arial" panose="020B0604020202020204" pitchFamily="34" charset="0"/>
                <a:cs typeface="Arial" panose="020B0604020202020204" pitchFamily="34" charset="0"/>
                <a:sym typeface="Gill Sans" charset="0"/>
              </a:rPr>
              <a:t>Board staff will determine the precinct.</a:t>
            </a:r>
          </a:p>
          <a:p>
            <a:pPr marL="742950" indent="-742950" algn="l" eaLnBrk="1" fontAlgn="auto" hangingPunct="1">
              <a:spcBef>
                <a:spcPts val="825"/>
              </a:spcBef>
              <a:spcAft>
                <a:spcPts val="0"/>
              </a:spcAft>
              <a:buFont typeface="+mj-lt"/>
              <a:buAutoNum type="arabicParenR"/>
              <a:defRPr/>
            </a:pPr>
            <a:r>
              <a:rPr lang="en-US" kern="0" dirty="0">
                <a:latin typeface="Arial" panose="020B0604020202020204" pitchFamily="34" charset="0"/>
                <a:cs typeface="Arial" panose="020B0604020202020204" pitchFamily="34" charset="0"/>
                <a:sym typeface="Gill Sans" charset="0"/>
              </a:rPr>
              <a:t>If the address has changed, they must vote a provisional ballot.</a:t>
            </a:r>
          </a:p>
          <a:p>
            <a:pPr marL="0" indent="0" algn="l" eaLnBrk="1" fontAlgn="auto" hangingPunct="1">
              <a:spcBef>
                <a:spcPts val="825"/>
              </a:spcBef>
              <a:spcAft>
                <a:spcPts val="0"/>
              </a:spcAft>
              <a:defRPr/>
            </a:pPr>
            <a:endParaRPr lang="en-US" b="1" kern="0" dirty="0">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229454854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extBox 2"/>
          <p:cNvSpPr txBox="1">
            <a:spLocks noChangeArrowheads="1"/>
          </p:cNvSpPr>
          <p:nvPr/>
        </p:nvSpPr>
        <p:spPr bwMode="auto">
          <a:xfrm>
            <a:off x="1581943" y="1533673"/>
            <a:ext cx="10275889" cy="5386090"/>
          </a:xfrm>
          <a:prstGeom prst="rect">
            <a:avLst/>
          </a:prstGeom>
          <a:noFill/>
          <a:ln w="9525">
            <a:noFill/>
            <a:miter lim="800000"/>
            <a:headEnd/>
            <a:tailEnd/>
          </a:ln>
        </p:spPr>
        <p:txBody>
          <a:bodyPr wrap="square">
            <a:spAutoFit/>
          </a:bodyPr>
          <a:lstStyle/>
          <a:p>
            <a:pPr algn="ctr"/>
            <a:r>
              <a:rPr lang="en-US" sz="34400" dirty="0">
                <a:latin typeface="Arial" charset="0"/>
                <a:cs typeface="Arial" charset="0"/>
              </a:rPr>
              <a:t>7:30</a:t>
            </a:r>
            <a:r>
              <a:rPr lang="en-US" dirty="0">
                <a:latin typeface="Arial" charset="0"/>
                <a:cs typeface="Arial" charset="0"/>
              </a:rPr>
              <a:t> pm</a:t>
            </a:r>
          </a:p>
        </p:txBody>
      </p:sp>
      <p:pic>
        <p:nvPicPr>
          <p:cNvPr id="16" name="Picture 2" descr="https://www.thomasmoresociety.org/docs/closed.gif"/>
          <p:cNvPicPr>
            <a:picLocks noChangeAspect="1" noChangeArrowheads="1"/>
          </p:cNvPicPr>
          <p:nvPr/>
        </p:nvPicPr>
        <p:blipFill>
          <a:blip r:embed="rId2"/>
          <a:srcRect/>
          <a:stretch>
            <a:fillRect/>
          </a:stretch>
        </p:blipFill>
        <p:spPr bwMode="auto">
          <a:xfrm>
            <a:off x="8453437" y="5894419"/>
            <a:ext cx="2258466" cy="2233580"/>
          </a:xfrm>
          <a:prstGeom prst="rect">
            <a:avLst/>
          </a:prstGeom>
          <a:noFill/>
          <a:ln w="9525">
            <a:noFill/>
            <a:miter lim="800000"/>
            <a:headEnd/>
            <a:tailEnd/>
          </a:ln>
        </p:spPr>
      </p:pic>
    </p:spTree>
    <p:extLst>
      <p:ext uri="{BB962C8B-B14F-4D97-AF65-F5344CB8AC3E}">
        <p14:creationId xmlns:p14="http://schemas.microsoft.com/office/powerpoint/2010/main" val="301211794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txBox="1">
            <a:spLocks/>
          </p:cNvSpPr>
          <p:nvPr/>
        </p:nvSpPr>
        <p:spPr>
          <a:xfrm>
            <a:off x="617941" y="213477"/>
            <a:ext cx="11703050" cy="832407"/>
          </a:xfrm>
          <a:prstGeom prst="rect">
            <a:avLst/>
          </a:prstGeom>
        </p:spPr>
        <p:txBody>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pPr eaLnBrk="1" hangingPunct="1"/>
            <a:r>
              <a:rPr lang="en-US" sz="5400" b="1" kern="0" dirty="0">
                <a:solidFill>
                  <a:schemeClr val="accent3"/>
                </a:solidFill>
                <a:latin typeface="Arial" charset="0"/>
                <a:cs typeface="Arial" charset="0"/>
              </a:rPr>
              <a:t>Court Order</a:t>
            </a:r>
          </a:p>
        </p:txBody>
      </p:sp>
      <p:sp>
        <p:nvSpPr>
          <p:cNvPr id="16" name="Content Placeholder 2"/>
          <p:cNvSpPr txBox="1">
            <a:spLocks/>
          </p:cNvSpPr>
          <p:nvPr/>
        </p:nvSpPr>
        <p:spPr>
          <a:xfrm>
            <a:off x="35732" y="1426132"/>
            <a:ext cx="12867468" cy="7243205"/>
          </a:xfrm>
          <a:prstGeom prst="rect">
            <a:avLst/>
          </a:prstGeom>
        </p:spPr>
        <p:txBody>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charset="0"/>
              </a:defRPr>
            </a:lvl6pPr>
            <a:lvl7pPr marL="914400" algn="ctr" rtl="0" fontAlgn="base">
              <a:spcBef>
                <a:spcPct val="0"/>
              </a:spcBef>
              <a:spcAft>
                <a:spcPct val="0"/>
              </a:spcAft>
              <a:defRPr sz="3600">
                <a:solidFill>
                  <a:schemeClr val="tx1"/>
                </a:solidFill>
                <a:latin typeface="+mn-lt"/>
                <a:sym typeface="Gill Sans" charset="0"/>
              </a:defRPr>
            </a:lvl7pPr>
            <a:lvl8pPr marL="1371600" algn="ctr" rtl="0" fontAlgn="base">
              <a:spcBef>
                <a:spcPct val="0"/>
              </a:spcBef>
              <a:spcAft>
                <a:spcPct val="0"/>
              </a:spcAft>
              <a:defRPr sz="3600">
                <a:solidFill>
                  <a:schemeClr val="tx1"/>
                </a:solidFill>
                <a:latin typeface="+mn-lt"/>
                <a:sym typeface="Gill Sans" charset="0"/>
              </a:defRPr>
            </a:lvl8pPr>
            <a:lvl9pPr marL="1828800" algn="ctr" rtl="0" fontAlgn="base">
              <a:spcBef>
                <a:spcPct val="0"/>
              </a:spcBef>
              <a:spcAft>
                <a:spcPct val="0"/>
              </a:spcAft>
              <a:defRPr sz="3600">
                <a:solidFill>
                  <a:schemeClr val="tx1"/>
                </a:solidFill>
                <a:latin typeface="+mn-lt"/>
                <a:sym typeface="Gill Sans" charset="0"/>
              </a:defRPr>
            </a:lvl9pPr>
          </a:lstStyle>
          <a:p>
            <a:pPr marL="457200" indent="-457200" algn="l" eaLnBrk="1" hangingPunct="1">
              <a:buFontTx/>
              <a:buChar char="•"/>
            </a:pPr>
            <a:r>
              <a:rPr lang="en-US" sz="2400" kern="0" dirty="0">
                <a:latin typeface="Arial" charset="0"/>
                <a:cs typeface="Arial" charset="0"/>
              </a:rPr>
              <a:t>All polls in Ohio are to close at 7:30 p.m., unless a court order is issued. If a court order is issued, we will contact one VLM at each polling location to inform all PEOs at that Polling Location.</a:t>
            </a:r>
            <a:endParaRPr lang="en-US" sz="2400" b="1" kern="0" dirty="0">
              <a:latin typeface="Arial" panose="020B0604020202020204" pitchFamily="34" charset="0"/>
              <a:cs typeface="Arial" panose="020B0604020202020204" pitchFamily="34" charset="0"/>
            </a:endParaRPr>
          </a:p>
          <a:p>
            <a:pPr marL="857250" lvl="1" indent="-457200" algn="l" eaLnBrk="1" hangingPunct="1">
              <a:buFontTx/>
              <a:buChar char="•"/>
            </a:pPr>
            <a:r>
              <a:rPr lang="en-US" sz="2400" b="1" kern="0" dirty="0">
                <a:latin typeface="Arial" panose="020B0604020202020204" pitchFamily="34" charset="0"/>
                <a:cs typeface="Arial" panose="020B0604020202020204" pitchFamily="34" charset="0"/>
              </a:rPr>
              <a:t>If a court order is issued, you must stay open and you shall not leave the polling location until the Board of Elections staff has released you.</a:t>
            </a:r>
          </a:p>
          <a:p>
            <a:pPr marL="0" indent="0" algn="l" eaLnBrk="1" hangingPunct="1"/>
            <a:endParaRPr lang="en-US" sz="2400" kern="0" dirty="0">
              <a:latin typeface="Arial" charset="0"/>
              <a:cs typeface="Arial" charset="0"/>
            </a:endParaRPr>
          </a:p>
          <a:p>
            <a:pPr marL="457200" indent="-457200" algn="l" eaLnBrk="1" hangingPunct="1">
              <a:buFontTx/>
              <a:buChar char="•"/>
            </a:pPr>
            <a:r>
              <a:rPr lang="en-US" sz="2400" kern="0" dirty="0">
                <a:latin typeface="Arial" charset="0"/>
                <a:cs typeface="Arial" charset="0"/>
              </a:rPr>
              <a:t>Determine who the last person is in line at 7:30 p.m.</a:t>
            </a:r>
          </a:p>
          <a:p>
            <a:pPr marL="0" indent="0" algn="l" eaLnBrk="1" hangingPunct="1"/>
            <a:endParaRPr lang="en-US" sz="2400" kern="0" dirty="0">
              <a:latin typeface="Arial" charset="0"/>
              <a:cs typeface="Arial" charset="0"/>
            </a:endParaRPr>
          </a:p>
          <a:p>
            <a:pPr marL="457200" indent="-457200" algn="l" eaLnBrk="1" hangingPunct="1">
              <a:buFontTx/>
              <a:buChar char="•"/>
            </a:pPr>
            <a:r>
              <a:rPr lang="en-US" sz="2400" kern="0" dirty="0">
                <a:latin typeface="Arial" charset="0"/>
                <a:cs typeface="Arial" charset="0"/>
              </a:rPr>
              <a:t>All voters in line by 7:30 p.m. get to vote a regular ballot.</a:t>
            </a:r>
          </a:p>
          <a:p>
            <a:pPr marL="0" indent="0" algn="l" eaLnBrk="1" hangingPunct="1"/>
            <a:endParaRPr lang="en-US" sz="2400" kern="0" dirty="0">
              <a:latin typeface="Arial" charset="0"/>
              <a:cs typeface="Arial" charset="0"/>
            </a:endParaRPr>
          </a:p>
          <a:p>
            <a:pPr marL="457200" indent="-457200" algn="l" eaLnBrk="1" hangingPunct="1">
              <a:buFontTx/>
              <a:buChar char="•"/>
            </a:pPr>
            <a:r>
              <a:rPr lang="en-US" sz="2400" kern="0" dirty="0">
                <a:latin typeface="Arial" charset="0"/>
                <a:cs typeface="Arial" charset="0"/>
              </a:rPr>
              <a:t>All voters who arrive at the polling location to vote between 7:30 p.m. and the court ordered closing of the polling location vote a provisional ballot.</a:t>
            </a:r>
          </a:p>
          <a:p>
            <a:pPr marL="0" indent="0" algn="l" eaLnBrk="1" hangingPunct="1"/>
            <a:endParaRPr lang="en-US" sz="2400" kern="0" dirty="0">
              <a:latin typeface="Arial" charset="0"/>
              <a:cs typeface="Arial" charset="0"/>
            </a:endParaRPr>
          </a:p>
          <a:p>
            <a:pPr marL="457200" indent="-457200" algn="l" eaLnBrk="1" hangingPunct="1">
              <a:buFontTx/>
              <a:buChar char="•"/>
            </a:pPr>
            <a:r>
              <a:rPr lang="en-US" sz="2400" kern="0" dirty="0">
                <a:latin typeface="Arial" charset="0"/>
                <a:cs typeface="Arial" charset="0"/>
              </a:rPr>
              <a:t>These provisional ballots must be kept separate from other provisional ballots voted during regular voting hours.</a:t>
            </a:r>
          </a:p>
          <a:p>
            <a:pPr marL="0" indent="0" algn="l" eaLnBrk="1" hangingPunct="1"/>
            <a:endParaRPr lang="en-US" sz="2400" kern="0" dirty="0">
              <a:latin typeface="Arial" charset="0"/>
              <a:cs typeface="Arial" charset="0"/>
            </a:endParaRPr>
          </a:p>
          <a:p>
            <a:pPr marL="457200" indent="-457200" algn="l" eaLnBrk="1" hangingPunct="1">
              <a:buFontTx/>
              <a:buChar char="•"/>
            </a:pPr>
            <a:r>
              <a:rPr lang="en-US" sz="2400" kern="0" dirty="0">
                <a:latin typeface="Arial" charset="0"/>
                <a:cs typeface="Arial" charset="0"/>
              </a:rPr>
              <a:t>The PEO must mark on the outside of the yellow provisional envelope “After Close of Polls by Order of the Court.”</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9781" y="3485634"/>
            <a:ext cx="2857500" cy="1562100"/>
          </a:xfrm>
          <a:prstGeom prst="rect">
            <a:avLst/>
          </a:prstGeom>
        </p:spPr>
      </p:pic>
    </p:spTree>
    <p:extLst>
      <p:ext uri="{BB962C8B-B14F-4D97-AF65-F5344CB8AC3E}">
        <p14:creationId xmlns:p14="http://schemas.microsoft.com/office/powerpoint/2010/main" val="73550764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txBox="1">
            <a:spLocks/>
          </p:cNvSpPr>
          <p:nvPr/>
        </p:nvSpPr>
        <p:spPr>
          <a:xfrm>
            <a:off x="563605" y="239013"/>
            <a:ext cx="11703050" cy="1133475"/>
          </a:xfrm>
          <a:prstGeom prst="rect">
            <a:avLst/>
          </a:prstGeom>
        </p:spPr>
        <p:txBody>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pPr eaLnBrk="1" hangingPunct="1"/>
            <a:r>
              <a:rPr lang="en-US" sz="5400" b="1" kern="0" dirty="0">
                <a:solidFill>
                  <a:schemeClr val="accent3"/>
                </a:solidFill>
                <a:latin typeface="Arial" charset="0"/>
                <a:cs typeface="Arial" charset="0"/>
              </a:rPr>
              <a:t>Preparing to Close the Polls</a:t>
            </a:r>
          </a:p>
        </p:txBody>
      </p:sp>
      <p:sp>
        <p:nvSpPr>
          <p:cNvPr id="16" name="Content Placeholder 2"/>
          <p:cNvSpPr>
            <a:spLocks noGrp="1"/>
          </p:cNvSpPr>
          <p:nvPr>
            <p:ph idx="1"/>
          </p:nvPr>
        </p:nvSpPr>
        <p:spPr>
          <a:xfrm>
            <a:off x="563605" y="1480439"/>
            <a:ext cx="11703050" cy="4615561"/>
          </a:xfrm>
        </p:spPr>
        <p:txBody>
          <a:bodyPr/>
          <a:lstStyle/>
          <a:p>
            <a:pPr marL="457200" indent="-457200" algn="l" eaLnBrk="1" hangingPunct="1"/>
            <a:endParaRPr lang="en-US" sz="2800" dirty="0">
              <a:latin typeface="Arial" charset="0"/>
              <a:cs typeface="Arial" charset="0"/>
            </a:endParaRPr>
          </a:p>
          <a:p>
            <a:pPr marL="457200" indent="-457200" algn="l" eaLnBrk="1" hangingPunct="1">
              <a:buFontTx/>
              <a:buChar char="•"/>
            </a:pPr>
            <a:r>
              <a:rPr lang="en-US" sz="2800" dirty="0">
                <a:latin typeface="Arial" charset="0"/>
                <a:cs typeface="Arial" charset="0"/>
              </a:rPr>
              <a:t>At 7:30 p.m., one PEO should loudly declare, “The polls are closed!”   If people are waiting to vote at closing time, they must be allowed an opportunity to vote. To accommodate voters waiting in line:</a:t>
            </a:r>
          </a:p>
          <a:p>
            <a:pPr marL="0" indent="0" algn="l" eaLnBrk="1" hangingPunct="1"/>
            <a:endParaRPr lang="en-US" sz="2800" dirty="0">
              <a:latin typeface="Arial" charset="0"/>
              <a:cs typeface="Arial" charset="0"/>
            </a:endParaRPr>
          </a:p>
          <a:p>
            <a:pPr marL="1371600" lvl="3" indent="0" algn="l" eaLnBrk="1" hangingPunct="1">
              <a:buFont typeface="Wingdings" pitchFamily="2" charset="2"/>
              <a:buChar char="§"/>
            </a:pPr>
            <a:r>
              <a:rPr lang="en-US" sz="2800" dirty="0">
                <a:latin typeface="Arial" charset="0"/>
                <a:cs typeface="Arial" charset="0"/>
              </a:rPr>
              <a:t>Move the line inside the locked door of the polling location, if possible; or</a:t>
            </a:r>
          </a:p>
          <a:p>
            <a:pPr marL="1371600" lvl="3" indent="0" algn="l" eaLnBrk="1" hangingPunct="1"/>
            <a:endParaRPr lang="en-US" sz="2800" dirty="0">
              <a:latin typeface="Arial" charset="0"/>
              <a:cs typeface="Arial" charset="0"/>
            </a:endParaRPr>
          </a:p>
          <a:p>
            <a:pPr marL="1371600" lvl="3" indent="0" algn="l" eaLnBrk="1" hangingPunct="1">
              <a:buFont typeface="Wingdings" pitchFamily="2" charset="2"/>
              <a:buChar char="§"/>
            </a:pPr>
            <a:r>
              <a:rPr lang="en-US" sz="2800" dirty="0">
                <a:latin typeface="Arial" charset="0"/>
                <a:cs typeface="Arial" charset="0"/>
              </a:rPr>
              <a:t>Place a PEO after the last person who is in line at 7:30 p.m. to prevent additional people from joining in line.</a:t>
            </a:r>
          </a:p>
        </p:txBody>
      </p:sp>
    </p:spTree>
    <p:extLst>
      <p:ext uri="{BB962C8B-B14F-4D97-AF65-F5344CB8AC3E}">
        <p14:creationId xmlns:p14="http://schemas.microsoft.com/office/powerpoint/2010/main" val="180283916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809" name="Group 12"/>
          <p:cNvGrpSpPr>
            <a:grpSpLocks/>
          </p:cNvGrpSpPr>
          <p:nvPr/>
        </p:nvGrpSpPr>
        <p:grpSpPr bwMode="auto">
          <a:xfrm>
            <a:off x="-1373"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4" name="Rectangle 3"/>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5-Point Star 6"/>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9" name="5-Point Star 8"/>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5" name="Rectangle 4"/>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3" name="Rectangle 12"/>
          <p:cNvSpPr/>
          <p:nvPr/>
        </p:nvSpPr>
        <p:spPr>
          <a:xfrm>
            <a:off x="101600" y="1430338"/>
            <a:ext cx="12801600" cy="6538198"/>
          </a:xfrm>
          <a:prstGeom prst="rect">
            <a:avLst/>
          </a:prstGeom>
        </p:spPr>
        <p:txBody>
          <a:bodyPr wrap="square" lIns="130046" tIns="65023" rIns="130046" bIns="65023">
            <a:spAutoFit/>
          </a:bodyPr>
          <a:lstStyle/>
          <a:p>
            <a:pPr algn="ctr">
              <a:defRPr/>
            </a:pPr>
            <a:r>
              <a:rPr lang="en-US" sz="2400" b="1" dirty="0">
                <a:solidFill>
                  <a:schemeClr val="tx1"/>
                </a:solidFill>
                <a:latin typeface="Arial" panose="020B0604020202020204" pitchFamily="34" charset="0"/>
                <a:cs typeface="Arial" panose="020B0604020202020204" pitchFamily="34" charset="0"/>
                <a:sym typeface="Gill Sans" charset="0"/>
              </a:rPr>
              <a:t>Once the polls are closed, everyone must assist in final duties!</a:t>
            </a:r>
          </a:p>
          <a:p>
            <a:pPr>
              <a:defRPr/>
            </a:pPr>
            <a:r>
              <a:rPr lang="en-US" sz="2400" dirty="0">
                <a:solidFill>
                  <a:schemeClr val="tx1"/>
                </a:solidFill>
                <a:latin typeface="Arial" panose="020B0604020202020204" pitchFamily="34" charset="0"/>
                <a:cs typeface="Arial" panose="020B0604020202020204" pitchFamily="34" charset="0"/>
                <a:sym typeface="Gill Sans" charset="0"/>
              </a:rPr>
              <a:t>The VLM should assign each PEO a duty to help efficiently close the polling location. </a:t>
            </a:r>
          </a:p>
          <a:p>
            <a:pPr>
              <a:defRPr/>
            </a:pPr>
            <a:endParaRPr lang="en-US" sz="2400" dirty="0">
              <a:solidFill>
                <a:schemeClr val="tx1"/>
              </a:solidFill>
              <a:latin typeface="Arial" panose="020B0604020202020204" pitchFamily="34" charset="0"/>
              <a:cs typeface="Arial" panose="020B0604020202020204" pitchFamily="34" charset="0"/>
              <a:sym typeface="Gill Sans" charset="0"/>
            </a:endParaRPr>
          </a:p>
          <a:p>
            <a:pPr>
              <a:defRPr/>
            </a:pPr>
            <a:r>
              <a:rPr lang="en-US" sz="2400" dirty="0">
                <a:solidFill>
                  <a:schemeClr val="tx1"/>
                </a:solidFill>
                <a:latin typeface="Arial" panose="020B0604020202020204" pitchFamily="34" charset="0"/>
                <a:cs typeface="Arial" panose="020B0604020202020204" pitchFamily="34" charset="0"/>
                <a:sym typeface="Gill Sans" charset="0"/>
              </a:rPr>
              <a:t>These could include:</a:t>
            </a:r>
          </a:p>
          <a:p>
            <a:pPr marL="1257300" lvl="2" indent="-342900">
              <a:buFont typeface="Arial" pitchFamily="34" charset="0"/>
              <a:buChar char="•"/>
              <a:defRPr/>
            </a:pPr>
            <a:r>
              <a:rPr lang="en-US" sz="2400" dirty="0">
                <a:solidFill>
                  <a:schemeClr val="tx1"/>
                </a:solidFill>
                <a:latin typeface="Arial" panose="020B0604020202020204" pitchFamily="34" charset="0"/>
                <a:cs typeface="Arial" panose="020B0604020202020204" pitchFamily="34" charset="0"/>
                <a:sym typeface="Gill Sans" charset="0"/>
              </a:rPr>
              <a:t>Neatly packing up materials </a:t>
            </a:r>
          </a:p>
          <a:p>
            <a:pPr marL="1257300" lvl="2" indent="-342900">
              <a:buFont typeface="Arial" pitchFamily="34" charset="0"/>
              <a:buChar char="•"/>
              <a:defRPr/>
            </a:pPr>
            <a:r>
              <a:rPr lang="en-US" sz="2400" dirty="0">
                <a:solidFill>
                  <a:schemeClr val="tx1"/>
                </a:solidFill>
                <a:latin typeface="Arial" panose="020B0604020202020204" pitchFamily="34" charset="0"/>
                <a:cs typeface="Arial" panose="020B0604020202020204" pitchFamily="34" charset="0"/>
                <a:sym typeface="Gill Sans" charset="0"/>
              </a:rPr>
              <a:t>Cleaning up the polling location and restoring it as it was found </a:t>
            </a:r>
            <a:br>
              <a:rPr lang="en-US" sz="2400" dirty="0">
                <a:solidFill>
                  <a:schemeClr val="tx1"/>
                </a:solidFill>
                <a:latin typeface="Arial" panose="020B0604020202020204" pitchFamily="34" charset="0"/>
                <a:cs typeface="Arial" panose="020B0604020202020204" pitchFamily="34" charset="0"/>
                <a:sym typeface="Gill Sans" charset="0"/>
              </a:rPr>
            </a:br>
            <a:r>
              <a:rPr lang="en-US" sz="2400" dirty="0">
                <a:solidFill>
                  <a:schemeClr val="tx1"/>
                </a:solidFill>
                <a:latin typeface="Arial" panose="020B0604020202020204" pitchFamily="34" charset="0"/>
                <a:cs typeface="Arial" panose="020B0604020202020204" pitchFamily="34" charset="0"/>
                <a:sym typeface="Gill Sans" charset="0"/>
              </a:rPr>
              <a:t>   </a:t>
            </a:r>
            <a:r>
              <a:rPr lang="en-US" sz="2400" i="1" dirty="0">
                <a:solidFill>
                  <a:schemeClr val="tx1"/>
                </a:solidFill>
                <a:latin typeface="Arial" panose="020B0604020202020204" pitchFamily="34" charset="0"/>
                <a:cs typeface="Arial" panose="020B0604020202020204" pitchFamily="34" charset="0"/>
                <a:sym typeface="Gill Sans" charset="0"/>
              </a:rPr>
              <a:t>(bring in flags, take down signs, etc.)</a:t>
            </a:r>
          </a:p>
          <a:p>
            <a:pPr marL="1304538" lvl="2" indent="-390138" fontAlgn="auto">
              <a:spcBef>
                <a:spcPts val="825"/>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sym typeface="Gill Sans" charset="0"/>
              </a:rPr>
              <a:t>Closing the machines, print THREE copies of the results tape. Post one copy on the outside door of your polling place, place one copy in the red bag. Rubber band all machines from your location together, one copy that is attached stays in the voting machine (all three copies to be signed by four PEOs). </a:t>
            </a:r>
          </a:p>
          <a:p>
            <a:pPr marL="1304538" lvl="2" indent="-390138" fontAlgn="auto">
              <a:spcBef>
                <a:spcPts val="825"/>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sym typeface="Gill Sans" charset="0"/>
              </a:rPr>
              <a:t>Seal the equipment</a:t>
            </a:r>
          </a:p>
          <a:p>
            <a:pPr marL="1304538" lvl="2" indent="-390138" fontAlgn="auto">
              <a:spcBef>
                <a:spcPts val="825"/>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sym typeface="Gill Sans" charset="0"/>
              </a:rPr>
              <a:t>VLM completes the reconciliation sheet – </a:t>
            </a:r>
            <a:r>
              <a:rPr lang="en-US" sz="2400" i="1" dirty="0">
                <a:solidFill>
                  <a:srgbClr val="FF0000"/>
                </a:solidFill>
                <a:latin typeface="Arial" panose="020B0604020202020204" pitchFamily="34" charset="0"/>
                <a:cs typeface="Arial" panose="020B0604020202020204" pitchFamily="34" charset="0"/>
                <a:sym typeface="Gill Sans" charset="0"/>
              </a:rPr>
              <a:t>one for each location</a:t>
            </a:r>
          </a:p>
          <a:p>
            <a:pPr marL="1761738" lvl="3" indent="-390138" fontAlgn="auto">
              <a:spcBef>
                <a:spcPts val="825"/>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sym typeface="Gill Sans" charset="0"/>
              </a:rPr>
              <a:t>Record the seal numbers on the reconciliation sheet</a:t>
            </a:r>
          </a:p>
          <a:p>
            <a:pPr marL="1304538" lvl="2" indent="-390138" fontAlgn="auto">
              <a:spcBef>
                <a:spcPts val="825"/>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sym typeface="Gill Sans" charset="0"/>
              </a:rPr>
              <a:t>Gather Posting Lists and return them with the red bag</a:t>
            </a:r>
          </a:p>
          <a:p>
            <a:pPr lvl="2">
              <a:buFont typeface="Arial" pitchFamily="34" charset="0"/>
              <a:buChar char="•"/>
              <a:defRPr/>
            </a:pPr>
            <a:endParaRPr lang="en-US" sz="2300" i="1" dirty="0">
              <a:solidFill>
                <a:schemeClr val="tx1"/>
              </a:solidFill>
              <a:latin typeface="Arial" panose="020B0604020202020204" pitchFamily="34" charset="0"/>
              <a:cs typeface="Arial" panose="020B0604020202020204" pitchFamily="34" charset="0"/>
              <a:sym typeface="Gill Sans" charset="0"/>
            </a:endParaRPr>
          </a:p>
        </p:txBody>
      </p:sp>
      <p:sp>
        <p:nvSpPr>
          <p:cNvPr id="14" name="TextBox 14"/>
          <p:cNvSpPr txBox="1">
            <a:spLocks noChangeArrowheads="1"/>
          </p:cNvSpPr>
          <p:nvPr/>
        </p:nvSpPr>
        <p:spPr bwMode="auto">
          <a:xfrm>
            <a:off x="1881188" y="242391"/>
            <a:ext cx="9677400" cy="923330"/>
          </a:xfrm>
          <a:prstGeom prst="rect">
            <a:avLst/>
          </a:prstGeom>
          <a:noFill/>
          <a:ln w="9525">
            <a:noFill/>
            <a:miter lim="800000"/>
            <a:headEnd/>
            <a:tailEnd/>
          </a:ln>
        </p:spPr>
        <p:txBody>
          <a:bodyPr>
            <a:spAutoFit/>
          </a:bodyPr>
          <a:lstStyle/>
          <a:p>
            <a:pPr algn="ctr"/>
            <a:r>
              <a:rPr lang="en-US" sz="5400" b="1" dirty="0">
                <a:solidFill>
                  <a:schemeClr val="bg1"/>
                </a:solidFill>
                <a:latin typeface="Arial" panose="020B0604020202020204" pitchFamily="34" charset="0"/>
                <a:cs typeface="Arial" panose="020B0604020202020204" pitchFamily="34" charset="0"/>
              </a:rPr>
              <a:t>Closing the Polls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57" name="Group 12"/>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4" name="Rectangle 3"/>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5-Point Star 6"/>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9" name="5-Point Star 8"/>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5" name="Rectangle 4"/>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249859" name="Rectangle 12"/>
          <p:cNvSpPr>
            <a:spLocks noChangeArrowheads="1"/>
          </p:cNvSpPr>
          <p:nvPr/>
        </p:nvSpPr>
        <p:spPr bwMode="auto">
          <a:xfrm>
            <a:off x="50800" y="1378411"/>
            <a:ext cx="12903200" cy="6409958"/>
          </a:xfrm>
          <a:prstGeom prst="rect">
            <a:avLst/>
          </a:prstGeom>
          <a:noFill/>
          <a:ln w="9525">
            <a:noFill/>
            <a:miter lim="800000"/>
            <a:headEnd/>
            <a:tailEnd/>
          </a:ln>
        </p:spPr>
        <p:txBody>
          <a:bodyPr wrap="square" lIns="130046" tIns="65023" rIns="130046" bIns="65023">
            <a:spAutoFit/>
          </a:bodyPr>
          <a:lstStyle/>
          <a:p>
            <a:pPr algn="ctr"/>
            <a:r>
              <a:rPr lang="en-US" sz="2400" b="1" dirty="0">
                <a:solidFill>
                  <a:schemeClr val="tx1"/>
                </a:solidFill>
                <a:latin typeface="Arial" charset="0"/>
                <a:cs typeface="Arial" charset="0"/>
              </a:rPr>
              <a:t>After completing all duties at the Polling Location, </a:t>
            </a:r>
          </a:p>
          <a:p>
            <a:pPr algn="ctr"/>
            <a:r>
              <a:rPr lang="en-US" sz="2400" b="1" dirty="0">
                <a:solidFill>
                  <a:schemeClr val="tx1"/>
                </a:solidFill>
                <a:latin typeface="Arial" charset="0"/>
                <a:cs typeface="Arial" charset="0"/>
              </a:rPr>
              <a:t>it is time to return the materials to the Board of Elections Office.</a:t>
            </a:r>
          </a:p>
          <a:p>
            <a:endParaRPr lang="en-US" sz="2400" b="1" dirty="0">
              <a:solidFill>
                <a:schemeClr val="tx1"/>
              </a:solidFill>
              <a:latin typeface="Arial" charset="0"/>
              <a:cs typeface="Arial" charset="0"/>
            </a:endParaRPr>
          </a:p>
          <a:p>
            <a:pPr lvl="1">
              <a:buFont typeface="Arial" charset="0"/>
              <a:buChar char="•"/>
            </a:pPr>
            <a:r>
              <a:rPr lang="en-US" sz="2400" dirty="0">
                <a:solidFill>
                  <a:schemeClr val="tx1"/>
                </a:solidFill>
                <a:latin typeface="Arial" charset="0"/>
                <a:cs typeface="Arial" charset="0"/>
              </a:rPr>
              <a:t>  Two workers </a:t>
            </a:r>
            <a:r>
              <a:rPr lang="en-US" sz="2400" i="1" dirty="0">
                <a:solidFill>
                  <a:schemeClr val="tx1"/>
                </a:solidFill>
                <a:latin typeface="Arial" charset="0"/>
                <a:cs typeface="Arial" charset="0"/>
              </a:rPr>
              <a:t>(1 Democrat &amp; 1 Republican) </a:t>
            </a:r>
            <a:r>
              <a:rPr lang="en-US" sz="2400" dirty="0">
                <a:solidFill>
                  <a:schemeClr val="tx1"/>
                </a:solidFill>
                <a:latin typeface="Arial" charset="0"/>
                <a:cs typeface="Arial" charset="0"/>
              </a:rPr>
              <a:t>must bring ALL election materials back to the Board of Elections </a:t>
            </a:r>
            <a:r>
              <a:rPr lang="en-US" sz="2400" b="1" dirty="0">
                <a:solidFill>
                  <a:schemeClr val="tx1"/>
                </a:solidFill>
                <a:latin typeface="Arial" charset="0"/>
                <a:cs typeface="Arial" charset="0"/>
              </a:rPr>
              <a:t>PROMPTLY</a:t>
            </a:r>
            <a:r>
              <a:rPr lang="en-US" sz="2400" dirty="0">
                <a:solidFill>
                  <a:schemeClr val="tx1"/>
                </a:solidFill>
                <a:latin typeface="Arial" charset="0"/>
                <a:cs typeface="Arial" charset="0"/>
              </a:rPr>
              <a:t> after finishing all duties at the polling location. (You must drive directly from the Polling Location to the Board Of Elections office AND YOU </a:t>
            </a:r>
            <a:r>
              <a:rPr lang="en-US" sz="2400" b="1" u="sng" dirty="0">
                <a:solidFill>
                  <a:schemeClr val="tx1"/>
                </a:solidFill>
                <a:latin typeface="Arial" charset="0"/>
                <a:cs typeface="Arial" charset="0"/>
              </a:rPr>
              <a:t>MUST RIDE IN THE  SAME VEHICLE)</a:t>
            </a:r>
          </a:p>
          <a:p>
            <a:pPr lvl="1">
              <a:buFont typeface="Arial" charset="0"/>
              <a:buChar char="•"/>
            </a:pPr>
            <a:endParaRPr lang="en-US" sz="2400" dirty="0">
              <a:solidFill>
                <a:schemeClr val="tx1"/>
              </a:solidFill>
              <a:latin typeface="Arial" charset="0"/>
              <a:cs typeface="Arial" charset="0"/>
            </a:endParaRPr>
          </a:p>
          <a:p>
            <a:pPr lvl="1">
              <a:buFont typeface="Arial" charset="0"/>
              <a:buChar char="•"/>
            </a:pPr>
            <a:r>
              <a:rPr lang="en-US" sz="2400" dirty="0">
                <a:solidFill>
                  <a:schemeClr val="tx1"/>
                </a:solidFill>
                <a:latin typeface="Arial" charset="0"/>
                <a:cs typeface="Arial" charset="0"/>
              </a:rPr>
              <a:t>  At </a:t>
            </a:r>
            <a:r>
              <a:rPr lang="en-US" sz="2400" b="1" dirty="0">
                <a:solidFill>
                  <a:schemeClr val="tx1"/>
                </a:solidFill>
                <a:latin typeface="Arial" charset="0"/>
                <a:cs typeface="Arial" charset="0"/>
              </a:rPr>
              <a:t>NO</a:t>
            </a:r>
            <a:r>
              <a:rPr lang="en-US" sz="2400" dirty="0">
                <a:solidFill>
                  <a:schemeClr val="tx1"/>
                </a:solidFill>
                <a:latin typeface="Arial" charset="0"/>
                <a:cs typeface="Arial" charset="0"/>
              </a:rPr>
              <a:t> time should the election materials be left with just one PEO. This is for your security as well as ours. </a:t>
            </a:r>
          </a:p>
          <a:p>
            <a:pPr lvl="1">
              <a:buFont typeface="Arial" charset="0"/>
              <a:buChar char="•"/>
            </a:pPr>
            <a:endParaRPr lang="en-US" sz="2400" dirty="0">
              <a:solidFill>
                <a:schemeClr val="tx1"/>
              </a:solidFill>
              <a:latin typeface="Arial" charset="0"/>
              <a:cs typeface="Arial" charset="0"/>
            </a:endParaRPr>
          </a:p>
          <a:p>
            <a:pPr lvl="1">
              <a:buFont typeface="Arial" charset="0"/>
              <a:buChar char="•"/>
            </a:pPr>
            <a:r>
              <a:rPr lang="en-US" sz="2400" dirty="0">
                <a:solidFill>
                  <a:schemeClr val="tx1"/>
                </a:solidFill>
                <a:latin typeface="Arial" charset="0"/>
                <a:cs typeface="Arial" charset="0"/>
              </a:rPr>
              <a:t>  Upon arriving at the Board of Elections office, we will have workers to assist with carrying your materials and machines.  Do not get out of your car. We need to get everyone through the line quickly.</a:t>
            </a:r>
          </a:p>
          <a:p>
            <a:pPr lvl="1"/>
            <a:endParaRPr lang="en-US" sz="2400" dirty="0">
              <a:solidFill>
                <a:schemeClr val="tx1"/>
              </a:solidFill>
              <a:latin typeface="Arial" charset="0"/>
              <a:cs typeface="Arial" charset="0"/>
            </a:endParaRPr>
          </a:p>
          <a:p>
            <a:pPr lvl="1">
              <a:buFont typeface="Arial" charset="0"/>
              <a:buChar char="•"/>
            </a:pPr>
            <a:r>
              <a:rPr lang="en-US" sz="2400" dirty="0">
                <a:solidFill>
                  <a:schemeClr val="tx1"/>
                </a:solidFill>
                <a:latin typeface="Arial" charset="0"/>
                <a:cs typeface="Arial" charset="0"/>
              </a:rPr>
              <a:t>You may not leave until your Chain of Custody form is completed and you have given us the Provisional Ballot Sheet. </a:t>
            </a:r>
            <a:r>
              <a:rPr lang="en-US" sz="2400" b="1" dirty="0">
                <a:solidFill>
                  <a:schemeClr val="tx1"/>
                </a:solidFill>
                <a:latin typeface="Arial" charset="0"/>
                <a:cs typeface="Arial" charset="0"/>
              </a:rPr>
              <a:t>BOTH workers must initial the Chain of Custody Form.</a:t>
            </a:r>
          </a:p>
        </p:txBody>
      </p:sp>
      <p:sp>
        <p:nvSpPr>
          <p:cNvPr id="13" name="Title 1"/>
          <p:cNvSpPr txBox="1">
            <a:spLocks/>
          </p:cNvSpPr>
          <p:nvPr/>
        </p:nvSpPr>
        <p:spPr bwMode="auto">
          <a:xfrm>
            <a:off x="254000" y="152400"/>
            <a:ext cx="12534900" cy="1039018"/>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r>
              <a:rPr lang="en-US" sz="5400" b="1" kern="0" dirty="0">
                <a:solidFill>
                  <a:schemeClr val="bg1"/>
                </a:solidFill>
                <a:latin typeface="Arial" panose="020B0604020202020204" pitchFamily="34" charset="0"/>
                <a:cs typeface="Arial" panose="020B0604020202020204" pitchFamily="34" charset="0"/>
              </a:rPr>
              <a:t>Returning Your Precinct Supplies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177800" y="290189"/>
            <a:ext cx="12649200" cy="914400"/>
          </a:xfrm>
        </p:spPr>
        <p:txBody>
          <a:bodyPr/>
          <a:lstStyle/>
          <a:p>
            <a:r>
              <a:rPr lang="en-US" sz="5400" b="1" dirty="0">
                <a:solidFill>
                  <a:schemeClr val="accent3"/>
                </a:solidFill>
                <a:latin typeface="Arial" panose="020B0604020202020204" pitchFamily="34" charset="0"/>
                <a:cs typeface="Arial" panose="020B0604020202020204" pitchFamily="34" charset="0"/>
              </a:rPr>
              <a:t>Responsibilities of Rovers</a:t>
            </a:r>
          </a:p>
        </p:txBody>
      </p:sp>
      <p:sp>
        <p:nvSpPr>
          <p:cNvPr id="16" name="Content Placeholder 2"/>
          <p:cNvSpPr>
            <a:spLocks noGrp="1"/>
          </p:cNvSpPr>
          <p:nvPr>
            <p:ph idx="1"/>
          </p:nvPr>
        </p:nvSpPr>
        <p:spPr>
          <a:xfrm>
            <a:off x="458788" y="1723694"/>
            <a:ext cx="11557000" cy="1658281"/>
          </a:xfrm>
        </p:spPr>
        <p:txBody>
          <a:bodyPr/>
          <a:lstStyle/>
          <a:p>
            <a:pPr marL="571500" indent="-571500" algn="l">
              <a:buFont typeface="Arial" panose="020B0604020202020204" pitchFamily="34" charset="0"/>
              <a:buChar char="•"/>
              <a:defRPr/>
            </a:pPr>
            <a:r>
              <a:rPr lang="en-US" sz="3200" dirty="0">
                <a:latin typeface="Arial" panose="020B0604020202020204" pitchFamily="34" charset="0"/>
                <a:cs typeface="Arial" panose="020B0604020202020204" pitchFamily="34" charset="0"/>
                <a:sym typeface="Gill Sans" charset="0"/>
              </a:rPr>
              <a:t>Troubleshoot Technical problems</a:t>
            </a:r>
          </a:p>
          <a:p>
            <a:pPr marL="571500" indent="-571500" algn="l">
              <a:buFont typeface="Arial" panose="020B0604020202020204" pitchFamily="34" charset="0"/>
              <a:buChar char="•"/>
              <a:defRPr/>
            </a:pPr>
            <a:r>
              <a:rPr lang="en-US" sz="3200" dirty="0">
                <a:latin typeface="Arial" panose="020B0604020202020204" pitchFamily="34" charset="0"/>
                <a:cs typeface="Arial" panose="020B0604020202020204" pitchFamily="34" charset="0"/>
                <a:sym typeface="Gill Sans" charset="0"/>
              </a:rPr>
              <a:t>Resolve machine &amp; </a:t>
            </a:r>
            <a:r>
              <a:rPr lang="en-US" sz="3200" dirty="0" err="1">
                <a:latin typeface="Arial" panose="020B0604020202020204" pitchFamily="34" charset="0"/>
                <a:cs typeface="Arial" panose="020B0604020202020204" pitchFamily="34" charset="0"/>
                <a:sym typeface="Gill Sans" charset="0"/>
              </a:rPr>
              <a:t>PollPad</a:t>
            </a:r>
            <a:r>
              <a:rPr lang="en-US" sz="3200" dirty="0">
                <a:latin typeface="Arial" panose="020B0604020202020204" pitchFamily="34" charset="0"/>
                <a:cs typeface="Arial" panose="020B0604020202020204" pitchFamily="34" charset="0"/>
                <a:sym typeface="Gill Sans" charset="0"/>
              </a:rPr>
              <a:t> issues</a:t>
            </a:r>
          </a:p>
          <a:p>
            <a:pPr marL="571500" indent="-571500" algn="l">
              <a:buFont typeface="Arial" panose="020B0604020202020204" pitchFamily="34" charset="0"/>
              <a:buChar char="•"/>
              <a:defRPr/>
            </a:pPr>
            <a:r>
              <a:rPr lang="en-US" sz="3200" dirty="0">
                <a:latin typeface="Arial" panose="020B0604020202020204" pitchFamily="34" charset="0"/>
                <a:cs typeface="Arial" panose="020B0604020202020204" pitchFamily="34" charset="0"/>
                <a:sym typeface="Gill Sans" charset="0"/>
              </a:rPr>
              <a:t>Bring additional supplies to the polling locations</a:t>
            </a:r>
          </a:p>
        </p:txBody>
      </p:sp>
      <p:pic>
        <p:nvPicPr>
          <p:cNvPr id="17" name="Picture 2" descr="http://dniinoi.files.wordpress.com/2010/10/david-nii-noi-blog.jpg"/>
          <p:cNvPicPr>
            <a:picLocks noChangeAspect="1" noChangeArrowheads="1"/>
          </p:cNvPicPr>
          <p:nvPr/>
        </p:nvPicPr>
        <p:blipFill>
          <a:blip r:embed="rId2"/>
          <a:srcRect/>
          <a:stretch>
            <a:fillRect/>
          </a:stretch>
        </p:blipFill>
        <p:spPr bwMode="auto">
          <a:xfrm>
            <a:off x="10543328" y="1527982"/>
            <a:ext cx="2005048" cy="2017403"/>
          </a:xfrm>
          <a:prstGeom prst="rect">
            <a:avLst/>
          </a:prstGeom>
          <a:noFill/>
          <a:ln w="9525">
            <a:noFill/>
            <a:miter lim="800000"/>
            <a:headEnd/>
            <a:tailEnd/>
          </a:ln>
        </p:spPr>
      </p:pic>
      <p:sp>
        <p:nvSpPr>
          <p:cNvPr id="18" name="Title 1"/>
          <p:cNvSpPr txBox="1">
            <a:spLocks/>
          </p:cNvSpPr>
          <p:nvPr/>
        </p:nvSpPr>
        <p:spPr bwMode="auto">
          <a:xfrm>
            <a:off x="177800" y="3786422"/>
            <a:ext cx="12649200" cy="710173"/>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r>
              <a:rPr lang="en-US" sz="4000" b="1" kern="0" dirty="0">
                <a:latin typeface="Arial" panose="020B0604020202020204" pitchFamily="34" charset="0"/>
                <a:cs typeface="Arial" panose="020B0604020202020204" pitchFamily="34" charset="0"/>
              </a:rPr>
              <a:t>If you have technical difficulty,</a:t>
            </a:r>
          </a:p>
        </p:txBody>
      </p:sp>
      <p:sp>
        <p:nvSpPr>
          <p:cNvPr id="19" name="Content Placeholder 2"/>
          <p:cNvSpPr txBox="1">
            <a:spLocks/>
          </p:cNvSpPr>
          <p:nvPr/>
        </p:nvSpPr>
        <p:spPr bwMode="auto">
          <a:xfrm>
            <a:off x="305594" y="4551364"/>
            <a:ext cx="12393612" cy="3251199"/>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charset="0"/>
              </a:defRPr>
            </a:lvl6pPr>
            <a:lvl7pPr marL="914400" algn="ctr" rtl="0" fontAlgn="base">
              <a:spcBef>
                <a:spcPct val="0"/>
              </a:spcBef>
              <a:spcAft>
                <a:spcPct val="0"/>
              </a:spcAft>
              <a:defRPr sz="3600">
                <a:solidFill>
                  <a:schemeClr val="tx1"/>
                </a:solidFill>
                <a:latin typeface="+mn-lt"/>
                <a:sym typeface="Gill Sans" charset="0"/>
              </a:defRPr>
            </a:lvl7pPr>
            <a:lvl8pPr marL="1371600" algn="ctr" rtl="0" fontAlgn="base">
              <a:spcBef>
                <a:spcPct val="0"/>
              </a:spcBef>
              <a:spcAft>
                <a:spcPct val="0"/>
              </a:spcAft>
              <a:defRPr sz="3600">
                <a:solidFill>
                  <a:schemeClr val="tx1"/>
                </a:solidFill>
                <a:latin typeface="+mn-lt"/>
                <a:sym typeface="Gill Sans" charset="0"/>
              </a:defRPr>
            </a:lvl8pPr>
            <a:lvl9pPr marL="1828800" algn="ctr" rtl="0" fontAlgn="base">
              <a:spcBef>
                <a:spcPct val="0"/>
              </a:spcBef>
              <a:spcAft>
                <a:spcPct val="0"/>
              </a:spcAft>
              <a:defRPr sz="3600">
                <a:solidFill>
                  <a:schemeClr val="tx1"/>
                </a:solidFill>
                <a:latin typeface="+mn-lt"/>
                <a:sym typeface="Gill Sans" charset="0"/>
              </a:defRPr>
            </a:lvl9pPr>
          </a:lstStyle>
          <a:p>
            <a:pPr marL="685800" indent="-685800" algn="l">
              <a:buFont typeface="Arial" panose="020B0604020202020204" pitchFamily="34" charset="0"/>
              <a:buChar char="•"/>
              <a:defRPr/>
            </a:pPr>
            <a:r>
              <a:rPr lang="en-US" sz="2800" kern="0" dirty="0">
                <a:latin typeface="Arial" panose="020B0604020202020204" pitchFamily="34" charset="0"/>
                <a:cs typeface="Arial" panose="020B0604020202020204" pitchFamily="34" charset="0"/>
                <a:sym typeface="Gill Sans" charset="0"/>
              </a:rPr>
              <a:t>If you attempt to correct a minor problem yourself, both parties must be at the machine.</a:t>
            </a:r>
          </a:p>
          <a:p>
            <a:pPr marL="685800" indent="-685800" algn="l">
              <a:buFont typeface="Arial" panose="020B0604020202020204" pitchFamily="34" charset="0"/>
              <a:buChar char="•"/>
              <a:defRPr/>
            </a:pPr>
            <a:r>
              <a:rPr lang="en-US" sz="2800" kern="0" dirty="0">
                <a:latin typeface="Arial" panose="020B0604020202020204" pitchFamily="34" charset="0"/>
                <a:cs typeface="Arial" panose="020B0604020202020204" pitchFamily="34" charset="0"/>
                <a:sym typeface="Gill Sans" charset="0"/>
              </a:rPr>
              <a:t>Remain calm.</a:t>
            </a:r>
          </a:p>
          <a:p>
            <a:pPr marL="685800" indent="-685800" algn="l">
              <a:buFont typeface="Arial" panose="020B0604020202020204" pitchFamily="34" charset="0"/>
              <a:buChar char="•"/>
              <a:defRPr/>
            </a:pPr>
            <a:r>
              <a:rPr lang="en-US" sz="2800" kern="0" dirty="0">
                <a:latin typeface="Arial" panose="020B0604020202020204" pitchFamily="34" charset="0"/>
                <a:cs typeface="Arial" panose="020B0604020202020204" pitchFamily="34" charset="0"/>
                <a:sym typeface="Gill Sans" charset="0"/>
              </a:rPr>
              <a:t>Check with your Rover and VLM before you call John’s cell phone or the Board office</a:t>
            </a:r>
          </a:p>
          <a:p>
            <a:pPr marL="685800" indent="-685800" algn="l">
              <a:buFont typeface="Arial" panose="020B0604020202020204" pitchFamily="34" charset="0"/>
              <a:buChar char="•"/>
              <a:defRPr/>
            </a:pPr>
            <a:r>
              <a:rPr lang="en-US" sz="2800" kern="0" dirty="0">
                <a:latin typeface="Arial" panose="020B0604020202020204" pitchFamily="34" charset="0"/>
                <a:cs typeface="Arial" panose="020B0604020202020204" pitchFamily="34" charset="0"/>
                <a:sym typeface="Gill Sans" charset="0"/>
              </a:rPr>
              <a:t>Document the problem on the notepaper provided.</a:t>
            </a:r>
          </a:p>
          <a:p>
            <a:pPr marL="685800" indent="-685800" algn="l">
              <a:buFont typeface="Arial" panose="020B0604020202020204" pitchFamily="34" charset="0"/>
              <a:buChar char="•"/>
              <a:defRPr/>
            </a:pPr>
            <a:r>
              <a:rPr lang="en-US" sz="2800" kern="0" dirty="0">
                <a:latin typeface="Arial" panose="020B0604020202020204" pitchFamily="34" charset="0"/>
                <a:cs typeface="Arial" panose="020B0604020202020204" pitchFamily="34" charset="0"/>
                <a:sym typeface="Gill Sans" charset="0"/>
              </a:rPr>
              <a:t>Use the remaining machines until the machine is fixed.</a:t>
            </a:r>
          </a:p>
          <a:p>
            <a:pPr marL="0" indent="0" algn="l">
              <a:defRPr/>
            </a:pPr>
            <a:endParaRPr lang="en-US" sz="2800" kern="0" dirty="0">
              <a:sym typeface="Gill Sans" charset="0"/>
            </a:endParaRPr>
          </a:p>
          <a:p>
            <a:pPr marL="685800" indent="-685800" algn="l">
              <a:buFont typeface="Arial" panose="020B0604020202020204" pitchFamily="34" charset="0"/>
              <a:buChar char="•"/>
              <a:defRPr/>
            </a:pPr>
            <a:endParaRPr lang="en-US" sz="3200" kern="0" dirty="0">
              <a:sym typeface="Gill Sans" charset="0"/>
            </a:endParaRPr>
          </a:p>
        </p:txBody>
      </p:sp>
    </p:spTree>
    <p:extLst>
      <p:ext uri="{BB962C8B-B14F-4D97-AF65-F5344CB8AC3E}">
        <p14:creationId xmlns:p14="http://schemas.microsoft.com/office/powerpoint/2010/main" val="262901113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0015" y="5672315"/>
            <a:ext cx="4475161" cy="2726351"/>
          </a:xfrm>
          <a:prstGeom prst="rect">
            <a:avLst/>
          </a:prstGeom>
        </p:spPr>
      </p:pic>
      <p:sp>
        <p:nvSpPr>
          <p:cNvPr id="16" name="Content Placeholder 2"/>
          <p:cNvSpPr>
            <a:spLocks noGrp="1"/>
          </p:cNvSpPr>
          <p:nvPr>
            <p:ph idx="1"/>
          </p:nvPr>
        </p:nvSpPr>
        <p:spPr>
          <a:xfrm>
            <a:off x="433388" y="1784624"/>
            <a:ext cx="12268200" cy="6342581"/>
          </a:xfrm>
        </p:spPr>
        <p:txBody>
          <a:bodyPr/>
          <a:lstStyle/>
          <a:p>
            <a:pPr marL="0" indent="0" algn="l" eaLnBrk="1" hangingPunct="1"/>
            <a:r>
              <a:rPr lang="en-US" sz="2800" dirty="0">
                <a:latin typeface="Arial" charset="0"/>
                <a:cs typeface="Arial" charset="0"/>
              </a:rPr>
              <a:t>Please be sure to help the other precincts at your location pack up. </a:t>
            </a:r>
          </a:p>
          <a:p>
            <a:pPr marL="0" indent="0" algn="l" eaLnBrk="1" hangingPunct="1"/>
            <a:endParaRPr lang="en-US" sz="2800" dirty="0">
              <a:latin typeface="Arial" charset="0"/>
              <a:cs typeface="Arial" charset="0"/>
            </a:endParaRPr>
          </a:p>
          <a:p>
            <a:pPr marL="0" indent="0" algn="l" eaLnBrk="1" hangingPunct="1"/>
            <a:r>
              <a:rPr lang="en-US" sz="2800" dirty="0">
                <a:latin typeface="Arial" charset="0"/>
                <a:cs typeface="Arial" charset="0"/>
              </a:rPr>
              <a:t>It is not a race to be the first precinct back to the office.</a:t>
            </a:r>
          </a:p>
          <a:p>
            <a:pPr marL="0" indent="0" algn="l" eaLnBrk="1" hangingPunct="1"/>
            <a:endParaRPr lang="en-US" sz="2800" dirty="0">
              <a:latin typeface="Arial" charset="0"/>
              <a:cs typeface="Arial" charset="0"/>
            </a:endParaRPr>
          </a:p>
          <a:p>
            <a:pPr marL="0" indent="0" algn="l" eaLnBrk="1" hangingPunct="1"/>
            <a:r>
              <a:rPr lang="en-US" sz="2800" dirty="0">
                <a:latin typeface="Arial" charset="0"/>
                <a:cs typeface="Arial" charset="0"/>
              </a:rPr>
              <a:t>For example: there are 7 precincts at New Lex Middle School. Please be kind and courteous and help the other precincts out – help tear down machines, carry and load supplies for those who may need help.</a:t>
            </a:r>
          </a:p>
          <a:p>
            <a:pPr marL="0" indent="0" algn="l" eaLnBrk="1" hangingPunct="1"/>
            <a:endParaRPr lang="en-US" sz="2800" dirty="0">
              <a:latin typeface="Arial" charset="0"/>
              <a:cs typeface="Arial" charset="0"/>
            </a:endParaRPr>
          </a:p>
          <a:p>
            <a:pPr marL="0" indent="0" algn="l" eaLnBrk="1" hangingPunct="1"/>
            <a:r>
              <a:rPr lang="en-US" sz="2800" dirty="0">
                <a:latin typeface="Arial" charset="0"/>
                <a:cs typeface="Arial" charset="0"/>
              </a:rPr>
              <a:t>Student workers must check with an adult before they are excused.</a:t>
            </a:r>
          </a:p>
          <a:p>
            <a:pPr marL="457200" indent="-457200" algn="l" eaLnBrk="1" hangingPunct="1">
              <a:buFontTx/>
              <a:buChar char="•"/>
            </a:pPr>
            <a:endParaRPr lang="en-US" sz="2800" dirty="0">
              <a:latin typeface="Arial" charset="0"/>
              <a:cs typeface="Arial" charset="0"/>
            </a:endParaRPr>
          </a:p>
          <a:p>
            <a:pPr marL="457200" indent="-457200" algn="l" eaLnBrk="1" hangingPunct="1">
              <a:buFontTx/>
              <a:buChar char="•"/>
            </a:pPr>
            <a:endParaRPr lang="en-US" sz="2800" dirty="0">
              <a:latin typeface="Arial" charset="0"/>
              <a:cs typeface="Arial" charset="0"/>
            </a:endParaRPr>
          </a:p>
          <a:p>
            <a:pPr marL="457200" indent="-457200" algn="l" eaLnBrk="1" hangingPunct="1">
              <a:buFontTx/>
              <a:buChar char="•"/>
            </a:pPr>
            <a:endParaRPr lang="en-US" sz="2800" dirty="0">
              <a:latin typeface="Arial" charset="0"/>
              <a:cs typeface="Arial" charset="0"/>
            </a:endParaRPr>
          </a:p>
          <a:p>
            <a:pPr marL="457200" indent="-457200" algn="l" eaLnBrk="1" hangingPunct="1">
              <a:buFontTx/>
              <a:buChar char="•"/>
            </a:pPr>
            <a:endParaRPr lang="en-US" sz="2800" dirty="0">
              <a:latin typeface="Arial" charset="0"/>
              <a:cs typeface="Arial" charset="0"/>
            </a:endParaRPr>
          </a:p>
        </p:txBody>
      </p:sp>
      <p:sp>
        <p:nvSpPr>
          <p:cNvPr id="17" name="Title 1"/>
          <p:cNvSpPr txBox="1">
            <a:spLocks/>
          </p:cNvSpPr>
          <p:nvPr/>
        </p:nvSpPr>
        <p:spPr bwMode="auto">
          <a:xfrm>
            <a:off x="300038" y="198711"/>
            <a:ext cx="12534900" cy="1039018"/>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r>
              <a:rPr lang="en-US" sz="5400" b="1" kern="0" dirty="0">
                <a:solidFill>
                  <a:schemeClr val="bg1"/>
                </a:solidFill>
                <a:latin typeface="Arial" panose="020B0604020202020204" pitchFamily="34" charset="0"/>
                <a:cs typeface="Arial" panose="020B0604020202020204" pitchFamily="34" charset="0"/>
              </a:rPr>
              <a:t>Returning Your Precinct Supplies</a:t>
            </a:r>
          </a:p>
        </p:txBody>
      </p:sp>
    </p:spTree>
    <p:extLst>
      <p:ext uri="{BB962C8B-B14F-4D97-AF65-F5344CB8AC3E}">
        <p14:creationId xmlns:p14="http://schemas.microsoft.com/office/powerpoint/2010/main" val="343897231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57" name="Group 12"/>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4" name="Rectangle 3"/>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5-Point Star 6"/>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9" name="5-Point Star 8"/>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5" name="Rectangle 4"/>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3" name="Title 1"/>
          <p:cNvSpPr txBox="1">
            <a:spLocks/>
          </p:cNvSpPr>
          <p:nvPr/>
        </p:nvSpPr>
        <p:spPr bwMode="auto">
          <a:xfrm>
            <a:off x="254000" y="152400"/>
            <a:ext cx="12534900" cy="1039018"/>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r>
              <a:rPr lang="en-US" sz="5400" b="1" kern="0" dirty="0">
                <a:solidFill>
                  <a:schemeClr val="bg1"/>
                </a:solidFill>
                <a:latin typeface="Arial" panose="020B0604020202020204" pitchFamily="34" charset="0"/>
                <a:cs typeface="Arial" panose="020B0604020202020204" pitchFamily="34" charset="0"/>
              </a:rPr>
              <a:t>Returning Your Precinct Supplies</a:t>
            </a:r>
          </a:p>
        </p:txBody>
      </p:sp>
      <p:pic>
        <p:nvPicPr>
          <p:cNvPr id="14" name="Picture 13"/>
          <p:cNvPicPr>
            <a:picLocks noChangeAspect="1"/>
          </p:cNvPicPr>
          <p:nvPr/>
        </p:nvPicPr>
        <p:blipFill>
          <a:blip r:embed="rId2"/>
          <a:stretch>
            <a:fillRect/>
          </a:stretch>
        </p:blipFill>
        <p:spPr>
          <a:xfrm>
            <a:off x="1744742" y="1560512"/>
            <a:ext cx="9213850" cy="6432310"/>
          </a:xfrm>
          <a:prstGeom prst="rect">
            <a:avLst/>
          </a:prstGeom>
        </p:spPr>
      </p:pic>
      <p:cxnSp>
        <p:nvCxnSpPr>
          <p:cNvPr id="15" name="Straight Arrow Connector 14"/>
          <p:cNvCxnSpPr/>
          <p:nvPr/>
        </p:nvCxnSpPr>
        <p:spPr bwMode="auto">
          <a:xfrm flipV="1">
            <a:off x="7264400" y="6248400"/>
            <a:ext cx="990600" cy="685801"/>
          </a:xfrm>
          <a:prstGeom prst="straightConnector1">
            <a:avLst/>
          </a:prstGeom>
          <a:blipFill dpi="0" rotWithShape="0">
            <a:blip r:embed="rId3"/>
            <a:srcRect/>
            <a:tile tx="0" ty="0" sx="100000" sy="100000" flip="none" algn="tl"/>
          </a:blipFill>
          <a:ln w="25400" cap="flat" cmpd="sng" algn="ctr">
            <a:solidFill>
              <a:srgbClr val="FF0000"/>
            </a:solidFill>
            <a:prstDash val="solid"/>
            <a:round/>
            <a:headEnd type="none" w="med" len="med"/>
            <a:tailEnd type="triangle"/>
          </a:ln>
          <a:effectLst/>
        </p:spPr>
      </p:cxnSp>
      <p:cxnSp>
        <p:nvCxnSpPr>
          <p:cNvPr id="19" name="Straight Arrow Connector 18"/>
          <p:cNvCxnSpPr/>
          <p:nvPr/>
        </p:nvCxnSpPr>
        <p:spPr bwMode="auto">
          <a:xfrm flipH="1" flipV="1">
            <a:off x="6959600" y="4343400"/>
            <a:ext cx="1295400" cy="1905000"/>
          </a:xfrm>
          <a:prstGeom prst="straightConnector1">
            <a:avLst/>
          </a:prstGeom>
          <a:blipFill dpi="0" rotWithShape="0">
            <a:blip r:embed="rId3"/>
            <a:srcRect/>
            <a:tile tx="0" ty="0" sx="100000" sy="100000" flip="none" algn="tl"/>
          </a:blipFill>
          <a:ln w="25400" cap="flat" cmpd="sng" algn="ctr">
            <a:solidFill>
              <a:srgbClr val="FF0000"/>
            </a:solidFill>
            <a:prstDash val="solid"/>
            <a:round/>
            <a:headEnd type="none" w="med" len="med"/>
            <a:tailEnd type="triangle"/>
          </a:ln>
          <a:effectLst/>
        </p:spPr>
      </p:cxnSp>
      <p:sp>
        <p:nvSpPr>
          <p:cNvPr id="20" name="TextBox 19"/>
          <p:cNvSpPr txBox="1"/>
          <p:nvPr/>
        </p:nvSpPr>
        <p:spPr>
          <a:xfrm rot="19573807">
            <a:off x="7045378" y="3789882"/>
            <a:ext cx="801492" cy="400110"/>
          </a:xfrm>
          <a:prstGeom prst="rect">
            <a:avLst/>
          </a:prstGeom>
          <a:noFill/>
        </p:spPr>
        <p:txBody>
          <a:bodyPr wrap="square" rtlCol="0">
            <a:spAutoFit/>
          </a:bodyPr>
          <a:lstStyle/>
          <a:p>
            <a:r>
              <a:rPr lang="en-US" sz="2000" dirty="0">
                <a:ln w="0"/>
                <a:solidFill>
                  <a:srgbClr val="FF0000"/>
                </a:solidFill>
                <a:effectLst>
                  <a:outerShdw blurRad="38100" dist="19050" dir="2700000" algn="tl" rotWithShape="0">
                    <a:schemeClr val="dk1">
                      <a:alpha val="40000"/>
                    </a:schemeClr>
                  </a:outerShdw>
                </a:effectLst>
              </a:rPr>
              <a:t>BOE</a:t>
            </a:r>
          </a:p>
        </p:txBody>
      </p:sp>
    </p:spTree>
    <p:extLst>
      <p:ext uri="{BB962C8B-B14F-4D97-AF65-F5344CB8AC3E}">
        <p14:creationId xmlns:p14="http://schemas.microsoft.com/office/powerpoint/2010/main" val="302251048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107" y="199128"/>
            <a:ext cx="3276600" cy="3276600"/>
          </a:xfrm>
          <a:prstGeom prst="rect">
            <a:avLst/>
          </a:prstGeom>
        </p:spPr>
      </p:pic>
      <p:sp>
        <p:nvSpPr>
          <p:cNvPr id="19" name="TextBox 6"/>
          <p:cNvSpPr txBox="1">
            <a:spLocks noChangeArrowheads="1"/>
          </p:cNvSpPr>
          <p:nvPr/>
        </p:nvSpPr>
        <p:spPr bwMode="auto">
          <a:xfrm>
            <a:off x="405835" y="3475728"/>
            <a:ext cx="12115800" cy="4401205"/>
          </a:xfrm>
          <a:prstGeom prst="rect">
            <a:avLst/>
          </a:prstGeom>
          <a:noFill/>
          <a:ln w="9525">
            <a:noFill/>
            <a:miter lim="800000"/>
            <a:headEnd/>
            <a:tailEnd/>
          </a:ln>
        </p:spPr>
        <p:txBody>
          <a:bodyPr>
            <a:spAutoFit/>
          </a:bodyPr>
          <a:lstStyle/>
          <a:p>
            <a:pPr algn="ctr"/>
            <a:r>
              <a:rPr lang="en-US" sz="3400" b="1" dirty="0">
                <a:solidFill>
                  <a:srgbClr val="FF0000"/>
                </a:solidFill>
                <a:latin typeface="Arial" charset="0"/>
                <a:cs typeface="Arial" charset="0"/>
              </a:rPr>
              <a:t>Tuesday, November 3, 2020</a:t>
            </a:r>
          </a:p>
          <a:p>
            <a:pPr algn="ctr"/>
            <a:r>
              <a:rPr lang="en-US" sz="3400" b="1" dirty="0">
                <a:solidFill>
                  <a:srgbClr val="FF0000"/>
                </a:solidFill>
                <a:latin typeface="Arial" charset="0"/>
                <a:cs typeface="Arial" charset="0"/>
              </a:rPr>
              <a:t>General Election</a:t>
            </a:r>
          </a:p>
          <a:p>
            <a:pPr marL="857250" indent="-857250">
              <a:buFont typeface="Arial" panose="020B0604020202020204" pitchFamily="34" charset="0"/>
              <a:buChar char="•"/>
            </a:pPr>
            <a:endParaRPr lang="en-US" sz="3400" dirty="0">
              <a:latin typeface="Arial" charset="0"/>
              <a:cs typeface="Arial" charset="0"/>
            </a:endParaRPr>
          </a:p>
          <a:p>
            <a:pPr marL="857250" indent="-857250">
              <a:buFont typeface="Arial" panose="020B0604020202020204" pitchFamily="34" charset="0"/>
              <a:buChar char="•"/>
            </a:pPr>
            <a:r>
              <a:rPr lang="en-US" sz="3400" dirty="0">
                <a:latin typeface="Arial" charset="0"/>
                <a:cs typeface="Arial" charset="0"/>
              </a:rPr>
              <a:t>We need all of you to work if you are available.</a:t>
            </a:r>
          </a:p>
          <a:p>
            <a:endParaRPr lang="en-US" sz="3400" dirty="0">
              <a:latin typeface="Arial" charset="0"/>
              <a:cs typeface="Arial" charset="0"/>
            </a:endParaRPr>
          </a:p>
          <a:p>
            <a:pPr marL="857250" indent="-857250">
              <a:buFont typeface="Arial" panose="020B0604020202020204" pitchFamily="34" charset="0"/>
              <a:buChar char="•"/>
            </a:pPr>
            <a:r>
              <a:rPr lang="en-US" sz="3400" dirty="0">
                <a:latin typeface="Arial" charset="0"/>
                <a:cs typeface="Arial" charset="0"/>
              </a:rPr>
              <a:t>Please let us know as soon as possible if you will not be available.</a:t>
            </a:r>
          </a:p>
          <a:p>
            <a:endParaRPr lang="en-US" dirty="0">
              <a:latin typeface="Arial" charset="0"/>
              <a:cs typeface="Arial" charset="0"/>
            </a:endParaRPr>
          </a:p>
        </p:txBody>
      </p:sp>
    </p:spTree>
    <p:extLst>
      <p:ext uri="{BB962C8B-B14F-4D97-AF65-F5344CB8AC3E}">
        <p14:creationId xmlns:p14="http://schemas.microsoft.com/office/powerpoint/2010/main" val="197547131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596106" y="1408111"/>
            <a:ext cx="11812588" cy="2667000"/>
          </a:xfrm>
        </p:spPr>
        <p:txBody>
          <a:bodyPr/>
          <a:lstStyle/>
          <a:p>
            <a:pPr marL="0" indent="0" eaLnBrk="1" hangingPunct="1">
              <a:buFont typeface="Wingdings 2" pitchFamily="18" charset="2"/>
              <a:buNone/>
              <a:defRPr/>
            </a:pPr>
            <a:r>
              <a:rPr lang="en-US" sz="5400" b="1" dirty="0">
                <a:latin typeface="Arial" charset="0"/>
                <a:cs typeface="Arial" charset="0"/>
              </a:rPr>
              <a:t>Contact Us </a:t>
            </a:r>
            <a:br>
              <a:rPr lang="en-US" sz="5400" b="1" dirty="0">
                <a:latin typeface="Arial" charset="0"/>
                <a:cs typeface="Arial" charset="0"/>
              </a:rPr>
            </a:br>
            <a:r>
              <a:rPr lang="en-US" sz="3600" b="1" u="sng" dirty="0">
                <a:solidFill>
                  <a:srgbClr val="C00000"/>
                </a:solidFill>
                <a:latin typeface="Arial" panose="020B0604020202020204" pitchFamily="34" charset="0"/>
                <a:cs typeface="Arial" panose="020B0604020202020204" pitchFamily="34" charset="0"/>
              </a:rPr>
              <a:t>Board of Elections Office</a:t>
            </a:r>
            <a:br>
              <a:rPr lang="en-US" sz="3600" b="1" u="sng" dirty="0">
                <a:solidFill>
                  <a:srgbClr val="C00000"/>
                </a:solidFill>
                <a:latin typeface="Arial" panose="020B0604020202020204" pitchFamily="34" charset="0"/>
                <a:cs typeface="Arial" panose="020B0604020202020204" pitchFamily="34" charset="0"/>
              </a:rPr>
            </a:br>
            <a:r>
              <a:rPr lang="en-US" sz="3600" b="1" dirty="0">
                <a:solidFill>
                  <a:srgbClr val="000000"/>
                </a:solidFill>
                <a:latin typeface="Arial" panose="020B0604020202020204" pitchFamily="34" charset="0"/>
                <a:cs typeface="Arial" panose="020B0604020202020204" pitchFamily="34" charset="0"/>
              </a:rPr>
              <a:t>(740) 342-2134</a:t>
            </a:r>
            <a:br>
              <a:rPr lang="en-US" sz="3600" b="1" dirty="0">
                <a:solidFill>
                  <a:srgbClr val="000000"/>
                </a:solidFill>
                <a:latin typeface="Arial" panose="020B0604020202020204" pitchFamily="34" charset="0"/>
                <a:cs typeface="Arial" panose="020B0604020202020204" pitchFamily="34" charset="0"/>
              </a:rPr>
            </a:br>
            <a:endParaRPr lang="en-US" sz="3600" b="1" dirty="0">
              <a:latin typeface="Arial" charset="0"/>
              <a:cs typeface="Arial" charset="0"/>
            </a:endParaRPr>
          </a:p>
        </p:txBody>
      </p:sp>
      <p:sp>
        <p:nvSpPr>
          <p:cNvPr id="16" name="TextBox 1"/>
          <p:cNvSpPr txBox="1">
            <a:spLocks noChangeArrowheads="1"/>
          </p:cNvSpPr>
          <p:nvPr/>
        </p:nvSpPr>
        <p:spPr bwMode="auto">
          <a:xfrm>
            <a:off x="1244599" y="3974847"/>
            <a:ext cx="10621963" cy="2624306"/>
          </a:xfrm>
          <a:prstGeom prst="rect">
            <a:avLst/>
          </a:prstGeom>
          <a:noFill/>
          <a:ln w="9525">
            <a:noFill/>
            <a:miter lim="800000"/>
            <a:headEnd/>
            <a:tailEnd/>
          </a:ln>
        </p:spPr>
        <p:txBody>
          <a:bodyPr lIns="130046" tIns="65023" rIns="130046" bIns="65023">
            <a:spAutoFit/>
          </a:bodyPr>
          <a:lstStyle/>
          <a:p>
            <a:pPr algn="ctr"/>
            <a:r>
              <a:rPr lang="en-US" altLang="en-US" sz="5400" b="1" dirty="0">
                <a:solidFill>
                  <a:schemeClr val="tx1"/>
                </a:solidFill>
                <a:latin typeface="Arial" charset="0"/>
                <a:cs typeface="Arial" charset="0"/>
              </a:rPr>
              <a:t>Visit Us Online</a:t>
            </a:r>
            <a:endParaRPr lang="en-US" altLang="en-US" sz="5400" dirty="0">
              <a:solidFill>
                <a:schemeClr val="tx1"/>
              </a:solidFill>
              <a:latin typeface="Arial" charset="0"/>
              <a:cs typeface="Arial" charset="0"/>
            </a:endParaRPr>
          </a:p>
          <a:p>
            <a:pPr algn="ctr"/>
            <a:r>
              <a:rPr lang="en-US" altLang="en-US" sz="3600" dirty="0">
                <a:solidFill>
                  <a:schemeClr val="tx1"/>
                </a:solidFill>
                <a:latin typeface="Arial" charset="0"/>
                <a:cs typeface="Arial" charset="0"/>
                <a:hlinkClick r:id="rId2"/>
              </a:rPr>
              <a:t>www.sites.google.com/perryelections</a:t>
            </a:r>
            <a:endParaRPr lang="en-US" altLang="en-US" sz="3600" dirty="0">
              <a:solidFill>
                <a:schemeClr val="tx1"/>
              </a:solidFill>
              <a:latin typeface="Arial" charset="0"/>
              <a:cs typeface="Arial" charset="0"/>
            </a:endParaRPr>
          </a:p>
          <a:p>
            <a:pPr algn="ctr"/>
            <a:endParaRPr lang="en-US" altLang="en-US" sz="3600" dirty="0">
              <a:solidFill>
                <a:schemeClr val="tx1"/>
              </a:solidFill>
              <a:latin typeface="Arial" charset="0"/>
              <a:cs typeface="Arial" charset="0"/>
            </a:endParaRPr>
          </a:p>
          <a:p>
            <a:pPr algn="ctr"/>
            <a:r>
              <a:rPr lang="en-US" altLang="en-US" sz="3600" dirty="0">
                <a:solidFill>
                  <a:schemeClr val="tx1"/>
                </a:solidFill>
                <a:latin typeface="Arial" charset="0"/>
                <a:cs typeface="Arial" charset="0"/>
              </a:rPr>
              <a:t>Like us on Facebook</a:t>
            </a:r>
          </a:p>
        </p:txBody>
      </p:sp>
      <p:pic>
        <p:nvPicPr>
          <p:cNvPr id="17" name="Picture 16"/>
          <p:cNvPicPr>
            <a:picLocks noChangeAspect="1" noChangeArrowheads="1"/>
          </p:cNvPicPr>
          <p:nvPr/>
        </p:nvPicPr>
        <p:blipFill>
          <a:blip r:embed="rId3"/>
          <a:srcRect/>
          <a:stretch>
            <a:fillRect/>
          </a:stretch>
        </p:blipFill>
        <p:spPr bwMode="auto">
          <a:xfrm>
            <a:off x="5850730" y="6599152"/>
            <a:ext cx="1409700" cy="1408113"/>
          </a:xfrm>
          <a:prstGeom prst="rect">
            <a:avLst/>
          </a:prstGeom>
          <a:noFill/>
          <a:ln w="9525">
            <a:noFill/>
            <a:miter lim="800000"/>
            <a:headEnd/>
            <a:tailEnd/>
          </a:ln>
        </p:spPr>
      </p:pic>
    </p:spTree>
    <p:extLst>
      <p:ext uri="{BB962C8B-B14F-4D97-AF65-F5344CB8AC3E}">
        <p14:creationId xmlns:p14="http://schemas.microsoft.com/office/powerpoint/2010/main" val="279837757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200" y="55983"/>
            <a:ext cx="3724276" cy="1420091"/>
          </a:xfrm>
          <a:prstGeom prst="rect">
            <a:avLst/>
          </a:prstGeom>
        </p:spPr>
      </p:pic>
      <p:sp>
        <p:nvSpPr>
          <p:cNvPr id="16" name="TextBox 6"/>
          <p:cNvSpPr txBox="1">
            <a:spLocks noChangeArrowheads="1"/>
          </p:cNvSpPr>
          <p:nvPr/>
        </p:nvSpPr>
        <p:spPr bwMode="auto">
          <a:xfrm>
            <a:off x="101600" y="1818822"/>
            <a:ext cx="12903200" cy="6155531"/>
          </a:xfrm>
          <a:prstGeom prst="rect">
            <a:avLst/>
          </a:prstGeom>
          <a:noFill/>
          <a:ln w="9525">
            <a:noFill/>
            <a:miter lim="800000"/>
            <a:headEnd/>
            <a:tailEnd/>
          </a:ln>
        </p:spPr>
        <p:txBody>
          <a:bodyPr wrap="square">
            <a:spAutoFit/>
          </a:bodyPr>
          <a:lstStyle/>
          <a:p>
            <a:pPr marL="742950" indent="-742950">
              <a:buAutoNum type="arabicPeriod"/>
            </a:pPr>
            <a:r>
              <a:rPr lang="en-US" sz="3200" dirty="0">
                <a:latin typeface="Arial" charset="0"/>
                <a:cs typeface="Arial" charset="0"/>
              </a:rPr>
              <a:t>Can someone vote on the machines without an ID?</a:t>
            </a:r>
          </a:p>
          <a:p>
            <a:pPr marL="742950" indent="-742950">
              <a:buAutoNum type="arabicPeriod"/>
            </a:pPr>
            <a:r>
              <a:rPr lang="en-US" sz="3200" dirty="0">
                <a:latin typeface="Arial" charset="0"/>
                <a:cs typeface="Arial" charset="0"/>
              </a:rPr>
              <a:t>Can 17 year olds vote on </a:t>
            </a:r>
            <a:r>
              <a:rPr lang="en-US" sz="3200" dirty="0">
                <a:solidFill>
                  <a:srgbClr val="FF0000"/>
                </a:solidFill>
                <a:latin typeface="Arial" charset="0"/>
                <a:cs typeface="Arial" charset="0"/>
              </a:rPr>
              <a:t>March 17</a:t>
            </a:r>
            <a:r>
              <a:rPr lang="en-US" sz="3200" baseline="30000" dirty="0">
                <a:solidFill>
                  <a:srgbClr val="FF0000"/>
                </a:solidFill>
                <a:latin typeface="Arial" charset="0"/>
                <a:cs typeface="Arial" charset="0"/>
              </a:rPr>
              <a:t>th</a:t>
            </a:r>
            <a:r>
              <a:rPr lang="en-US" sz="3200" dirty="0">
                <a:latin typeface="Arial" charset="0"/>
                <a:cs typeface="Arial" charset="0"/>
              </a:rPr>
              <a:t>?</a:t>
            </a:r>
          </a:p>
          <a:p>
            <a:pPr marL="742950" indent="-742950">
              <a:buAutoNum type="arabicPeriod"/>
            </a:pPr>
            <a:r>
              <a:rPr lang="en-US" sz="3200" dirty="0">
                <a:latin typeface="Arial" charset="0"/>
                <a:cs typeface="Arial" charset="0"/>
              </a:rPr>
              <a:t>What do I do if I can’t find a form on Election Day?</a:t>
            </a:r>
          </a:p>
          <a:p>
            <a:pPr marL="742950" indent="-742950">
              <a:buAutoNum type="arabicPeriod"/>
            </a:pPr>
            <a:r>
              <a:rPr lang="en-US" sz="3200" dirty="0">
                <a:latin typeface="Arial" charset="0"/>
                <a:cs typeface="Arial" charset="0"/>
              </a:rPr>
              <a:t>What forms get handed to Dee on Election Night?</a:t>
            </a:r>
          </a:p>
          <a:p>
            <a:pPr marL="742950" indent="-742950">
              <a:buAutoNum type="arabicPeriod"/>
            </a:pPr>
            <a:r>
              <a:rPr lang="en-US" sz="3200" dirty="0">
                <a:latin typeface="Arial" charset="0"/>
                <a:cs typeface="Arial" charset="0"/>
              </a:rPr>
              <a:t>Do I hand-carry any ballots/forms/provisional ballots on election night?</a:t>
            </a:r>
          </a:p>
          <a:p>
            <a:pPr marL="742950" indent="-742950">
              <a:buAutoNum type="arabicPeriod"/>
            </a:pPr>
            <a:r>
              <a:rPr lang="en-US" sz="3200" dirty="0">
                <a:latin typeface="Arial" charset="0"/>
                <a:cs typeface="Arial" charset="0"/>
              </a:rPr>
              <a:t>Can someone request to vote on paper?</a:t>
            </a:r>
          </a:p>
          <a:p>
            <a:pPr marL="742950" indent="-742950">
              <a:buAutoNum type="arabicPeriod"/>
            </a:pPr>
            <a:r>
              <a:rPr lang="en-US" sz="3200" dirty="0">
                <a:latin typeface="Arial" charset="0"/>
                <a:cs typeface="Arial" charset="0"/>
              </a:rPr>
              <a:t>What are the yellow envelopes for?</a:t>
            </a:r>
          </a:p>
          <a:p>
            <a:pPr marL="742950" indent="-742950">
              <a:buAutoNum type="arabicPeriod"/>
            </a:pPr>
            <a:r>
              <a:rPr lang="en-US" sz="3200" dirty="0">
                <a:latin typeface="Arial" charset="0"/>
                <a:cs typeface="Arial" charset="0"/>
              </a:rPr>
              <a:t>Where do we put the yellow envelopes once they are completed?</a:t>
            </a:r>
          </a:p>
          <a:p>
            <a:pPr marL="742950" indent="-742950">
              <a:buAutoNum type="arabicPeriod"/>
            </a:pPr>
            <a:r>
              <a:rPr lang="en-US" sz="3200" dirty="0">
                <a:latin typeface="Arial" charset="0"/>
                <a:cs typeface="Arial" charset="0"/>
              </a:rPr>
              <a:t>How does someone change their political affiliation?</a:t>
            </a:r>
          </a:p>
          <a:p>
            <a:pPr marL="742950" indent="-742950">
              <a:buAutoNum type="arabicPeriod"/>
            </a:pPr>
            <a:r>
              <a:rPr lang="en-US" sz="3200" dirty="0">
                <a:latin typeface="Arial" charset="0"/>
                <a:cs typeface="Arial" charset="0"/>
              </a:rPr>
              <a:t>How does someone vote without an ID?</a:t>
            </a:r>
          </a:p>
          <a:p>
            <a:endParaRPr lang="en-US" dirty="0">
              <a:latin typeface="Arial" charset="0"/>
              <a:cs typeface="Arial" charset="0"/>
            </a:endParaRPr>
          </a:p>
        </p:txBody>
      </p:sp>
    </p:spTree>
    <p:extLst>
      <p:ext uri="{BB962C8B-B14F-4D97-AF65-F5344CB8AC3E}">
        <p14:creationId xmlns:p14="http://schemas.microsoft.com/office/powerpoint/2010/main" val="276327971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 4"/>
          <p:cNvGrpSpPr>
            <a:grpSpLocks/>
          </p:cNvGrpSpPr>
          <p:nvPr/>
        </p:nvGrpSpPr>
        <p:grpSpPr bwMode="auto">
          <a:xfrm>
            <a:off x="0"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Rectangle 12"/>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5" name="Title 1"/>
          <p:cNvSpPr>
            <a:spLocks noGrp="1"/>
          </p:cNvSpPr>
          <p:nvPr>
            <p:ph type="title"/>
          </p:nvPr>
        </p:nvSpPr>
        <p:spPr>
          <a:xfrm>
            <a:off x="2540000" y="174626"/>
            <a:ext cx="7802563" cy="990599"/>
          </a:xfrm>
        </p:spPr>
        <p:txBody>
          <a:bodyPr/>
          <a:lstStyle/>
          <a:p>
            <a:pPr algn="ctr"/>
            <a:r>
              <a:rPr lang="en-US" sz="5400" b="1" dirty="0">
                <a:solidFill>
                  <a:schemeClr val="accent3"/>
                </a:solidFill>
                <a:latin typeface="Arial" charset="0"/>
                <a:cs typeface="Arial" charset="0"/>
              </a:rPr>
              <a:t>Questions</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8010" y="1889126"/>
            <a:ext cx="6248400" cy="62484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1889126"/>
            <a:ext cx="6019800" cy="6019800"/>
          </a:xfrm>
          <a:prstGeom prst="rect">
            <a:avLst/>
          </a:prstGeom>
        </p:spPr>
      </p:pic>
    </p:spTree>
    <p:extLst>
      <p:ext uri="{BB962C8B-B14F-4D97-AF65-F5344CB8AC3E}">
        <p14:creationId xmlns:p14="http://schemas.microsoft.com/office/powerpoint/2010/main" val="66780640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020050"/>
            <a:ext cx="13004800" cy="1733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4" name="Rectangle 3"/>
          <p:cNvSpPr/>
          <p:nvPr/>
        </p:nvSpPr>
        <p:spPr>
          <a:xfrm>
            <a:off x="0" y="0"/>
            <a:ext cx="13004800" cy="2166938"/>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7" name="5-Point Star 6"/>
          <p:cNvSpPr/>
          <p:nvPr/>
        </p:nvSpPr>
        <p:spPr>
          <a:xfrm>
            <a:off x="433388" y="8128000"/>
            <a:ext cx="1300162" cy="1300163"/>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8" name="5-Point Star 7"/>
          <p:cNvSpPr/>
          <p:nvPr/>
        </p:nvSpPr>
        <p:spPr>
          <a:xfrm>
            <a:off x="4225925" y="8453438"/>
            <a:ext cx="868363" cy="86677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9" name="5-Point Star 8"/>
          <p:cNvSpPr/>
          <p:nvPr/>
        </p:nvSpPr>
        <p:spPr>
          <a:xfrm>
            <a:off x="3033713" y="8669338"/>
            <a:ext cx="1192212" cy="976312"/>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1" name="5-Point Star 10"/>
          <p:cNvSpPr/>
          <p:nvPr/>
        </p:nvSpPr>
        <p:spPr>
          <a:xfrm>
            <a:off x="10512425" y="8345488"/>
            <a:ext cx="1192213" cy="1082675"/>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5" name="Rectangle 4"/>
          <p:cNvSpPr/>
          <p:nvPr/>
        </p:nvSpPr>
        <p:spPr>
          <a:xfrm>
            <a:off x="0" y="2166938"/>
            <a:ext cx="13004800" cy="58531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sp>
        <p:nvSpPr>
          <p:cNvPr id="15" name="TextBox 14"/>
          <p:cNvSpPr txBox="1"/>
          <p:nvPr/>
        </p:nvSpPr>
        <p:spPr>
          <a:xfrm>
            <a:off x="101600" y="232981"/>
            <a:ext cx="13004800" cy="1700976"/>
          </a:xfrm>
          <a:prstGeom prst="rect">
            <a:avLst/>
          </a:prstGeom>
          <a:noFill/>
        </p:spPr>
        <p:txBody>
          <a:bodyPr lIns="130046" tIns="65023" rIns="130046" bIns="65023">
            <a:spAutoFit/>
          </a:bodyPr>
          <a:lstStyle/>
          <a:p>
            <a:pPr algn="ctr">
              <a:defRPr/>
            </a:pPr>
            <a:r>
              <a:rPr lang="en-US" sz="4800" b="1" dirty="0">
                <a:solidFill>
                  <a:schemeClr val="bg1">
                    <a:lumMod val="95000"/>
                  </a:schemeClr>
                </a:solidFill>
                <a:latin typeface="Arial" panose="020B0604020202020204" pitchFamily="34" charset="0"/>
                <a:cs typeface="Arial" panose="020B0604020202020204" pitchFamily="34" charset="0"/>
                <a:sym typeface="Gill Sans" charset="0"/>
              </a:rPr>
              <a:t>Thank You!</a:t>
            </a:r>
          </a:p>
          <a:p>
            <a:pPr algn="ctr">
              <a:defRPr/>
            </a:pPr>
            <a:r>
              <a:rPr lang="en-US" sz="4800" b="1" dirty="0">
                <a:solidFill>
                  <a:schemeClr val="bg1">
                    <a:lumMod val="95000"/>
                  </a:schemeClr>
                </a:solidFill>
                <a:latin typeface="Arial" panose="020B0604020202020204" pitchFamily="34" charset="0"/>
                <a:cs typeface="Arial" panose="020B0604020202020204" pitchFamily="34" charset="0"/>
                <a:sym typeface="Gill Sans" charset="0"/>
              </a:rPr>
              <a:t>Your hard </a:t>
            </a:r>
            <a:r>
              <a:rPr lang="en-US" sz="5400" b="1" dirty="0">
                <a:solidFill>
                  <a:schemeClr val="bg1">
                    <a:lumMod val="95000"/>
                  </a:schemeClr>
                </a:solidFill>
                <a:latin typeface="Arial" panose="020B0604020202020204" pitchFamily="34" charset="0"/>
                <a:cs typeface="Arial" panose="020B0604020202020204" pitchFamily="34" charset="0"/>
                <a:sym typeface="Gill Sans" charset="0"/>
              </a:rPr>
              <a:t>work</a:t>
            </a:r>
            <a:r>
              <a:rPr lang="en-US" sz="4800" b="1" dirty="0">
                <a:solidFill>
                  <a:schemeClr val="bg1">
                    <a:lumMod val="95000"/>
                  </a:schemeClr>
                </a:solidFill>
                <a:latin typeface="Arial" panose="020B0604020202020204" pitchFamily="34" charset="0"/>
                <a:cs typeface="Arial" panose="020B0604020202020204" pitchFamily="34" charset="0"/>
                <a:sym typeface="Gill Sans" charset="0"/>
              </a:rPr>
              <a:t> is greatly appreciated!</a:t>
            </a:r>
          </a:p>
        </p:txBody>
      </p:sp>
      <p:pic>
        <p:nvPicPr>
          <p:cNvPr id="261131" name="Picture 2" descr="http://consumer.discoverohio.com/downloads/freeohioimages/statehouse.jpg"/>
          <p:cNvPicPr>
            <a:picLocks noChangeAspect="1" noChangeArrowheads="1"/>
          </p:cNvPicPr>
          <p:nvPr/>
        </p:nvPicPr>
        <p:blipFill>
          <a:blip r:embed="rId2"/>
          <a:srcRect/>
          <a:stretch>
            <a:fillRect/>
          </a:stretch>
        </p:blipFill>
        <p:spPr bwMode="auto">
          <a:xfrm>
            <a:off x="2616200" y="2600326"/>
            <a:ext cx="7521575" cy="5641975"/>
          </a:xfrm>
          <a:prstGeom prst="rect">
            <a:avLst/>
          </a:prstGeom>
          <a:noFill/>
          <a:ln w="9525">
            <a:noFill/>
            <a:miter lim="800000"/>
            <a:headEnd/>
            <a:tailEnd/>
          </a:ln>
        </p:spPr>
      </p:pic>
      <p:sp>
        <p:nvSpPr>
          <p:cNvPr id="10" name="5-Point Star 9"/>
          <p:cNvSpPr/>
          <p:nvPr/>
        </p:nvSpPr>
        <p:spPr>
          <a:xfrm>
            <a:off x="6718300" y="7100620"/>
            <a:ext cx="2600325" cy="23844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ym typeface="Gill Sans" charset="0"/>
            </a:endParaRPr>
          </a:p>
        </p:txBody>
      </p:sp>
      <p:pic>
        <p:nvPicPr>
          <p:cNvPr id="2" name="Picture 1"/>
          <p:cNvPicPr>
            <a:picLocks noChangeAspect="1"/>
          </p:cNvPicPr>
          <p:nvPr/>
        </p:nvPicPr>
        <p:blipFill>
          <a:blip r:embed="rId3"/>
          <a:stretch>
            <a:fillRect/>
          </a:stretch>
        </p:blipFill>
        <p:spPr>
          <a:xfrm>
            <a:off x="4374465" y="7379226"/>
            <a:ext cx="4251782" cy="1827212"/>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881" name="Group 12"/>
          <p:cNvGrpSpPr>
            <a:grpSpLocks/>
          </p:cNvGrpSpPr>
          <p:nvPr/>
        </p:nvGrpSpPr>
        <p:grpSpPr bwMode="auto">
          <a:xfrm>
            <a:off x="0" y="15875"/>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4" name="Rectangle 3"/>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5-Point Star 6"/>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9" name="5-Point Star 8"/>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1" name="5-Point Star 10"/>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5" name="Rectangle 4"/>
            <p:cNvSpPr/>
            <p:nvPr/>
          </p:nvSpPr>
          <p:spPr>
            <a:xfrm>
              <a:off x="0" y="990079"/>
              <a:ext cx="9144000" cy="48008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0" name="5-Point Star 9"/>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250883" name="TextBox 14"/>
          <p:cNvSpPr txBox="1">
            <a:spLocks noChangeArrowheads="1"/>
          </p:cNvSpPr>
          <p:nvPr/>
        </p:nvSpPr>
        <p:spPr bwMode="auto">
          <a:xfrm>
            <a:off x="1881188" y="274550"/>
            <a:ext cx="9677400" cy="923330"/>
          </a:xfrm>
          <a:prstGeom prst="rect">
            <a:avLst/>
          </a:prstGeom>
          <a:noFill/>
          <a:ln w="9525">
            <a:noFill/>
            <a:miter lim="800000"/>
            <a:headEnd/>
            <a:tailEnd/>
          </a:ln>
        </p:spPr>
        <p:txBody>
          <a:bodyPr>
            <a:spAutoFit/>
          </a:bodyPr>
          <a:lstStyle/>
          <a:p>
            <a:pPr algn="ctr"/>
            <a:r>
              <a:rPr lang="en-US" sz="5400" b="1" dirty="0">
                <a:solidFill>
                  <a:schemeClr val="bg1"/>
                </a:solidFill>
                <a:latin typeface="Arial" panose="020B0604020202020204" pitchFamily="34" charset="0"/>
                <a:cs typeface="Arial" panose="020B0604020202020204" pitchFamily="34" charset="0"/>
              </a:rPr>
              <a:t>Youth At The Booth</a:t>
            </a:r>
          </a:p>
        </p:txBody>
      </p:sp>
      <p:sp>
        <p:nvSpPr>
          <p:cNvPr id="13" name="TextBox 12"/>
          <p:cNvSpPr txBox="1"/>
          <p:nvPr/>
        </p:nvSpPr>
        <p:spPr>
          <a:xfrm>
            <a:off x="930274" y="3460491"/>
            <a:ext cx="11144251" cy="1323439"/>
          </a:xfrm>
          <a:prstGeom prst="rect">
            <a:avLst/>
          </a:prstGeom>
          <a:noFill/>
        </p:spPr>
        <p:txBody>
          <a:bodyPr wrap="square">
            <a:spAutoFit/>
          </a:bodyPr>
          <a:lstStyle/>
          <a:p>
            <a:pPr algn="ctr">
              <a:defRPr/>
            </a:pPr>
            <a:r>
              <a:rPr lang="en-US" sz="4000" dirty="0">
                <a:solidFill>
                  <a:schemeClr val="tx1"/>
                </a:solidFill>
                <a:latin typeface="Arial" panose="020B0604020202020204" pitchFamily="34" charset="0"/>
                <a:cs typeface="Arial" panose="020B0604020202020204" pitchFamily="34" charset="0"/>
                <a:sym typeface="Gill Sans" charset="0"/>
              </a:rPr>
              <a:t>We do not have any student workers </a:t>
            </a:r>
          </a:p>
          <a:p>
            <a:pPr algn="ctr">
              <a:defRPr/>
            </a:pPr>
            <a:r>
              <a:rPr lang="en-US" sz="4000" dirty="0">
                <a:solidFill>
                  <a:schemeClr val="tx1"/>
                </a:solidFill>
                <a:latin typeface="Arial" panose="020B0604020202020204" pitchFamily="34" charset="0"/>
                <a:cs typeface="Arial" panose="020B0604020202020204" pitchFamily="34" charset="0"/>
                <a:sym typeface="Gill Sans" charset="0"/>
              </a:rPr>
              <a:t>planned for this election</a:t>
            </a:r>
            <a:endParaRPr lang="en-US" sz="4000" dirty="0">
              <a:solidFill>
                <a:schemeClr val="tx1"/>
              </a:solidFill>
              <a:latin typeface="Gill Sans" charset="0"/>
              <a:sym typeface="Gill Sans" charset="0"/>
            </a:endParaRPr>
          </a:p>
        </p:txBody>
      </p:sp>
    </p:spTree>
    <p:extLst>
      <p:ext uri="{BB962C8B-B14F-4D97-AF65-F5344CB8AC3E}">
        <p14:creationId xmlns:p14="http://schemas.microsoft.com/office/powerpoint/2010/main" val="7743409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4"/>
          <p:cNvGrpSpPr>
            <a:grpSpLocks/>
          </p:cNvGrpSpPr>
          <p:nvPr/>
        </p:nvGrpSpPr>
        <p:grpSpPr bwMode="auto">
          <a:xfrm>
            <a:off x="22817" y="0"/>
            <a:ext cx="13004800" cy="9753600"/>
            <a:chOff x="0" y="0"/>
            <a:chExt cx="9144000" cy="6858000"/>
          </a:xfrm>
        </p:grpSpPr>
        <p:sp>
          <p:nvSpPr>
            <p:cNvPr id="6" name="Rectangle 5"/>
            <p:cNvSpPr/>
            <p:nvPr/>
          </p:nvSpPr>
          <p:spPr>
            <a:xfrm>
              <a:off x="0" y="5790902"/>
              <a:ext cx="9144000" cy="10670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7" name="Rectangle 6"/>
            <p:cNvSpPr/>
            <p:nvPr/>
          </p:nvSpPr>
          <p:spPr>
            <a:xfrm>
              <a:off x="0" y="0"/>
              <a:ext cx="9144000" cy="990079"/>
            </a:xfrm>
            <a:prstGeom prst="rect">
              <a:avLst/>
            </a:prstGeom>
            <a:solidFill>
              <a:srgbClr val="9A1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8" name="5-Point Star 7"/>
            <p:cNvSpPr/>
            <p:nvPr/>
          </p:nvSpPr>
          <p:spPr>
            <a:xfrm>
              <a:off x="304726" y="5715000"/>
              <a:ext cx="914176" cy="914177"/>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2" name="5-Point Star 11"/>
            <p:cNvSpPr/>
            <p:nvPr/>
          </p:nvSpPr>
          <p:spPr>
            <a:xfrm>
              <a:off x="2971354" y="5943824"/>
              <a:ext cx="610568" cy="609451"/>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3" name="5-Point Star 12"/>
            <p:cNvSpPr/>
            <p:nvPr/>
          </p:nvSpPr>
          <p:spPr>
            <a:xfrm>
              <a:off x="2133079" y="6095628"/>
              <a:ext cx="838274" cy="686469"/>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4" name="5-Point Star 13"/>
            <p:cNvSpPr/>
            <p:nvPr/>
          </p:nvSpPr>
          <p:spPr>
            <a:xfrm>
              <a:off x="7391549" y="5867921"/>
              <a:ext cx="838275" cy="761256"/>
            </a:xfrm>
            <a:prstGeom prst="star5">
              <a:avLst>
                <a:gd name="adj" fmla="val 16905"/>
                <a:gd name="hf" fmla="val 105146"/>
                <a:gd name="vf" fmla="val 1105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5" name="Rectangle 14"/>
            <p:cNvSpPr/>
            <p:nvPr/>
          </p:nvSpPr>
          <p:spPr>
            <a:xfrm>
              <a:off x="0" y="990079"/>
              <a:ext cx="9144000" cy="48008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sp>
          <p:nvSpPr>
            <p:cNvPr id="16" name="5-Point Star 15"/>
            <p:cNvSpPr/>
            <p:nvPr/>
          </p:nvSpPr>
          <p:spPr>
            <a:xfrm>
              <a:off x="4724921" y="5334372"/>
              <a:ext cx="1523628" cy="1447725"/>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charset="0"/>
              </a:endParaRPr>
            </a:p>
          </p:txBody>
        </p:sp>
      </p:grpSp>
      <p:sp>
        <p:nvSpPr>
          <p:cNvPr id="11" name="Title 1"/>
          <p:cNvSpPr>
            <a:spLocks noGrp="1"/>
          </p:cNvSpPr>
          <p:nvPr>
            <p:ph type="title"/>
          </p:nvPr>
        </p:nvSpPr>
        <p:spPr>
          <a:xfrm>
            <a:off x="463524" y="199230"/>
            <a:ext cx="12030075" cy="914400"/>
          </a:xfrm>
        </p:spPr>
        <p:txBody>
          <a:bodyPr/>
          <a:lstStyle/>
          <a:p>
            <a:pPr eaLnBrk="1" hangingPunct="1"/>
            <a:r>
              <a:rPr lang="en-US" sz="5400" b="1" dirty="0">
                <a:solidFill>
                  <a:schemeClr val="accent3"/>
                </a:solidFill>
                <a:latin typeface="Arial" charset="0"/>
                <a:cs typeface="Arial" charset="0"/>
              </a:rPr>
              <a:t>Supply Pickup and Setup</a:t>
            </a:r>
          </a:p>
        </p:txBody>
      </p:sp>
      <p:sp>
        <p:nvSpPr>
          <p:cNvPr id="17" name="Content Placeholder 2"/>
          <p:cNvSpPr>
            <a:spLocks noGrp="1"/>
          </p:cNvSpPr>
          <p:nvPr>
            <p:ph idx="1"/>
          </p:nvPr>
        </p:nvSpPr>
        <p:spPr>
          <a:xfrm>
            <a:off x="704850" y="1524000"/>
            <a:ext cx="12030075" cy="8229600"/>
          </a:xfrm>
        </p:spPr>
        <p:txBody>
          <a:bodyPr/>
          <a:lstStyle/>
          <a:p>
            <a:pPr marL="388938" indent="-388938" algn="l" eaLnBrk="1" hangingPunct="1">
              <a:spcBef>
                <a:spcPts val="825"/>
              </a:spcBef>
              <a:buFont typeface="Wingdings" pitchFamily="2" charset="2"/>
              <a:buChar char="q"/>
            </a:pPr>
            <a:r>
              <a:rPr lang="en-US" sz="2000" dirty="0">
                <a:latin typeface="Arial" panose="020B0604020202020204" pitchFamily="34" charset="0"/>
                <a:cs typeface="Arial" panose="020B0604020202020204" pitchFamily="34" charset="0"/>
              </a:rPr>
              <a:t>Supply pick up is on </a:t>
            </a:r>
            <a:r>
              <a:rPr lang="en-US" sz="2000" b="1" dirty="0">
                <a:solidFill>
                  <a:srgbClr val="FF0000"/>
                </a:solidFill>
                <a:latin typeface="Arial" panose="020B0604020202020204" pitchFamily="34" charset="0"/>
                <a:cs typeface="Arial" panose="020B0604020202020204" pitchFamily="34" charset="0"/>
              </a:rPr>
              <a:t>Monday, March 16</a:t>
            </a:r>
            <a:r>
              <a:rPr lang="en-US" sz="2000" b="1" baseline="30000" dirty="0">
                <a:solidFill>
                  <a:srgbClr val="FF0000"/>
                </a:solidFill>
                <a:latin typeface="Arial" panose="020B0604020202020204" pitchFamily="34" charset="0"/>
                <a:cs typeface="Arial" panose="020B0604020202020204" pitchFamily="34" charset="0"/>
              </a:rPr>
              <a:t>th</a:t>
            </a:r>
            <a:r>
              <a:rPr lang="en-US" sz="2000" b="1" dirty="0">
                <a:solidFill>
                  <a:srgbClr val="FF0000"/>
                </a:solidFill>
                <a:latin typeface="Arial" panose="020B0604020202020204" pitchFamily="34" charset="0"/>
                <a:cs typeface="Arial" panose="020B0604020202020204" pitchFamily="34" charset="0"/>
              </a:rPr>
              <a:t> </a:t>
            </a:r>
          </a:p>
          <a:p>
            <a:pPr marL="388938" indent="-388938" algn="l" eaLnBrk="1" hangingPunct="1">
              <a:spcBef>
                <a:spcPts val="825"/>
              </a:spcBef>
            </a:pPr>
            <a:r>
              <a:rPr lang="en-US" sz="2000" b="1"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BETWEEN </a:t>
            </a:r>
            <a:r>
              <a:rPr lang="en-US" sz="2000" b="1" u="sng" dirty="0">
                <a:solidFill>
                  <a:srgbClr val="FF0000"/>
                </a:solidFill>
                <a:latin typeface="Arial" panose="020B0604020202020204" pitchFamily="34" charset="0"/>
                <a:cs typeface="Arial" panose="020B0604020202020204" pitchFamily="34" charset="0"/>
              </a:rPr>
              <a:t>11:00 A.M. AND 5:30 P.M.</a:t>
            </a:r>
            <a:r>
              <a:rPr lang="en-US" sz="2000" b="1"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Only VLMs &amp; PEOs can pick up &amp; drop off supplies (not spouses, neighbors, friends, etc.)</a:t>
            </a:r>
          </a:p>
          <a:p>
            <a:pPr marL="457200" indent="-457200" algn="l" eaLnBrk="1" hangingPunct="1">
              <a:spcBef>
                <a:spcPts val="825"/>
              </a:spcBef>
              <a:buFont typeface="Wingdings" panose="05000000000000000000" pitchFamily="2" charset="2"/>
              <a:buChar char="q"/>
            </a:pPr>
            <a:r>
              <a:rPr lang="en-US" sz="2000" dirty="0">
                <a:latin typeface="Arial" panose="020B0604020202020204" pitchFamily="34" charset="0"/>
                <a:cs typeface="Arial" panose="020B0604020202020204" pitchFamily="34" charset="0"/>
              </a:rPr>
              <a:t>Supply set up is on </a:t>
            </a:r>
            <a:r>
              <a:rPr lang="en-US" sz="2000" b="1" dirty="0">
                <a:solidFill>
                  <a:srgbClr val="FF0000"/>
                </a:solidFill>
                <a:latin typeface="Arial" panose="020B0604020202020204" pitchFamily="34" charset="0"/>
                <a:cs typeface="Arial" panose="020B0604020202020204" pitchFamily="34" charset="0"/>
              </a:rPr>
              <a:t>Monday, March 16</a:t>
            </a:r>
            <a:r>
              <a:rPr lang="en-US" sz="2000" b="1" baseline="30000" dirty="0">
                <a:solidFill>
                  <a:srgbClr val="FF0000"/>
                </a:solidFill>
                <a:latin typeface="Arial" panose="020B0604020202020204" pitchFamily="34" charset="0"/>
                <a:cs typeface="Arial" panose="020B0604020202020204" pitchFamily="34" charset="0"/>
              </a:rPr>
              <a:t>th</a:t>
            </a:r>
            <a:r>
              <a:rPr lang="en-US" sz="2000" b="1" dirty="0">
                <a:solidFill>
                  <a:srgbClr val="FF0000"/>
                </a:solidFill>
                <a:latin typeface="Arial" panose="020B0604020202020204" pitchFamily="34" charset="0"/>
                <a:cs typeface="Arial" panose="020B0604020202020204" pitchFamily="34" charset="0"/>
              </a:rPr>
              <a:t> from </a:t>
            </a:r>
            <a:r>
              <a:rPr lang="en-US" sz="2000" b="1" u="sng" dirty="0">
                <a:solidFill>
                  <a:srgbClr val="FF0000"/>
                </a:solidFill>
                <a:latin typeface="Arial" panose="020B0604020202020204" pitchFamily="34" charset="0"/>
                <a:cs typeface="Arial" panose="020B0604020202020204" pitchFamily="34" charset="0"/>
              </a:rPr>
              <a:t>6pm-7pm at all locations</a:t>
            </a:r>
            <a:r>
              <a:rPr lang="en-US" sz="2000" dirty="0">
                <a:latin typeface="Arial" panose="020B0604020202020204" pitchFamily="34" charset="0"/>
                <a:cs typeface="Arial" panose="020B0604020202020204" pitchFamily="34" charset="0"/>
              </a:rPr>
              <a:t>. This is the time our office has communicated to each of the polling locations. Please do not vary from these times. If other arrangements need to be made, you must first contact our office. </a:t>
            </a:r>
            <a:r>
              <a:rPr lang="en-US" sz="2000" b="1" dirty="0">
                <a:solidFill>
                  <a:srgbClr val="FF0000"/>
                </a:solidFill>
                <a:latin typeface="Arial" panose="020B0604020202020204" pitchFamily="34" charset="0"/>
                <a:cs typeface="Arial" panose="020B0604020202020204" pitchFamily="34" charset="0"/>
              </a:rPr>
              <a:t>Please call our office when your location is set up</a:t>
            </a:r>
            <a:r>
              <a:rPr lang="en-US" sz="20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The polling location must be secure prior to you leaving the supplies and machines.</a:t>
            </a:r>
          </a:p>
          <a:p>
            <a:pPr marL="0" indent="0" algn="l" eaLnBrk="1" hangingPunct="1">
              <a:spcBef>
                <a:spcPts val="825"/>
              </a:spcBef>
            </a:pPr>
            <a:endParaRPr lang="en-US" sz="2000" b="1" u="sng" dirty="0">
              <a:latin typeface="Arial" panose="020B0604020202020204" pitchFamily="34" charset="0"/>
              <a:cs typeface="Arial" panose="020B0604020202020204" pitchFamily="34" charset="0"/>
            </a:endParaRPr>
          </a:p>
          <a:p>
            <a:pPr marL="0" indent="0" algn="l" eaLnBrk="1" hangingPunct="1">
              <a:spcBef>
                <a:spcPts val="825"/>
              </a:spcBef>
            </a:pPr>
            <a:r>
              <a:rPr lang="en-US" sz="2000" b="1"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During Setup:</a:t>
            </a:r>
          </a:p>
          <a:p>
            <a:pPr marL="1189038" lvl="2" indent="-388938" algn="l" eaLnBrk="1" hangingPunct="1">
              <a:spcBef>
                <a:spcPts val="825"/>
              </a:spcBef>
              <a:buFont typeface="Wingdings" pitchFamily="2" charset="2"/>
              <a:buChar char="q"/>
            </a:pPr>
            <a:r>
              <a:rPr lang="en-US" sz="2000" dirty="0">
                <a:latin typeface="Arial" panose="020B0604020202020204" pitchFamily="34" charset="0"/>
                <a:cs typeface="Arial" panose="020B0604020202020204" pitchFamily="34" charset="0"/>
              </a:rPr>
              <a:t>CHECK YOUR GREEN TOTE SUPPLIES – CALL BOE IF ANYTHING IS MISSING.</a:t>
            </a:r>
          </a:p>
          <a:p>
            <a:pPr marL="1189038" lvl="2" indent="-388938" algn="l" eaLnBrk="1" hangingPunct="1">
              <a:spcBef>
                <a:spcPts val="825"/>
              </a:spcBef>
              <a:buFont typeface="Wingdings" pitchFamily="2" charset="2"/>
              <a:buChar char="q"/>
            </a:pPr>
            <a:r>
              <a:rPr lang="en-US" sz="2000" b="1" dirty="0">
                <a:latin typeface="Arial" panose="020B0604020202020204" pitchFamily="34" charset="0"/>
                <a:cs typeface="Arial" panose="020B0604020202020204" pitchFamily="34" charset="0"/>
              </a:rPr>
              <a:t>DO NOT</a:t>
            </a:r>
            <a:r>
              <a:rPr lang="en-US" sz="2000" dirty="0">
                <a:latin typeface="Arial" panose="020B0604020202020204" pitchFamily="34" charset="0"/>
                <a:cs typeface="Arial" panose="020B0604020202020204" pitchFamily="34" charset="0"/>
              </a:rPr>
              <a:t> break the seals on the gray Ballot Box at any time.</a:t>
            </a:r>
          </a:p>
          <a:p>
            <a:pPr marL="1189038" lvl="2" indent="-388938" algn="l" eaLnBrk="1" hangingPunct="1">
              <a:spcBef>
                <a:spcPts val="825"/>
              </a:spcBef>
              <a:buFont typeface="Wingdings" pitchFamily="2" charset="2"/>
              <a:buChar char="q"/>
            </a:pPr>
            <a:r>
              <a:rPr lang="en-US" sz="2000" dirty="0">
                <a:latin typeface="Arial" panose="020B0604020202020204" pitchFamily="34" charset="0"/>
                <a:cs typeface="Arial" panose="020B0604020202020204" pitchFamily="34" charset="0"/>
              </a:rPr>
              <a:t>DO NOT break the seals on the red bag, </a:t>
            </a:r>
            <a:r>
              <a:rPr lang="en-US" sz="2000" dirty="0" err="1">
                <a:latin typeface="Arial" panose="020B0604020202020204" pitchFamily="34" charset="0"/>
                <a:cs typeface="Arial" panose="020B0604020202020204" pitchFamily="34" charset="0"/>
              </a:rPr>
              <a:t>PollPads</a:t>
            </a:r>
            <a:r>
              <a:rPr lang="en-US" sz="2000" dirty="0">
                <a:latin typeface="Arial" panose="020B0604020202020204" pitchFamily="34" charset="0"/>
                <a:cs typeface="Arial" panose="020B0604020202020204" pitchFamily="34" charset="0"/>
              </a:rPr>
              <a:t> or the voting machines until Election Day morning.</a:t>
            </a:r>
          </a:p>
          <a:p>
            <a:pPr marL="1189038" lvl="2" indent="-388938" algn="l" eaLnBrk="1" hangingPunct="1">
              <a:spcBef>
                <a:spcPts val="825"/>
              </a:spcBef>
              <a:buFont typeface="Wingdings" pitchFamily="2" charset="2"/>
              <a:buChar char="q"/>
            </a:pPr>
            <a:r>
              <a:rPr lang="en-US" sz="2000" dirty="0">
                <a:latin typeface="Arial" panose="020B0604020202020204" pitchFamily="34" charset="0"/>
                <a:cs typeface="Arial" panose="020B0604020202020204" pitchFamily="34" charset="0"/>
              </a:rPr>
              <a:t>All supplies and machines should be dropped off at the polling location. </a:t>
            </a:r>
          </a:p>
          <a:p>
            <a:pPr marL="1189038" lvl="2" indent="-388938" algn="l" eaLnBrk="1" hangingPunct="1">
              <a:spcBef>
                <a:spcPts val="825"/>
              </a:spcBef>
              <a:buFont typeface="Wingdings" pitchFamily="2" charset="2"/>
              <a:buChar char="q"/>
            </a:pPr>
            <a:r>
              <a:rPr lang="en-US" sz="2000" dirty="0">
                <a:latin typeface="Arial" panose="020B0604020202020204" pitchFamily="34" charset="0"/>
                <a:cs typeface="Arial" panose="020B0604020202020204" pitchFamily="34" charset="0"/>
              </a:rPr>
              <a:t>Everything should be locked up at the polling location the night prior to the Election. </a:t>
            </a:r>
          </a:p>
          <a:p>
            <a:pPr marL="1189038" lvl="2" indent="-388938" algn="l" eaLnBrk="1" hangingPunct="1">
              <a:spcBef>
                <a:spcPts val="825"/>
              </a:spcBef>
              <a:buFont typeface="Wingdings" pitchFamily="2" charset="2"/>
              <a:buChar char="q"/>
            </a:pPr>
            <a:r>
              <a:rPr lang="en-US" sz="2000" dirty="0">
                <a:latin typeface="Arial" panose="020B0604020202020204" pitchFamily="34" charset="0"/>
                <a:cs typeface="Arial" panose="020B0604020202020204" pitchFamily="34" charset="0"/>
              </a:rPr>
              <a:t>No supplies or voting machines should be left in your vehicle or taken home with you.</a:t>
            </a:r>
          </a:p>
          <a:p>
            <a:pPr marL="1189038" lvl="2" indent="-388938" algn="l" eaLnBrk="1" hangingPunct="1">
              <a:spcBef>
                <a:spcPts val="825"/>
              </a:spcBef>
              <a:buFont typeface="Wingdings" pitchFamily="2" charset="2"/>
              <a:buChar char="q"/>
            </a:pPr>
            <a:endParaRPr lang="en-US" sz="2000" b="1" dirty="0">
              <a:latin typeface="Arial" panose="020B0604020202020204" pitchFamily="34" charset="0"/>
              <a:cs typeface="Arial" panose="020B0604020202020204" pitchFamily="34" charset="0"/>
            </a:endParaRPr>
          </a:p>
          <a:p>
            <a:pPr marL="0" indent="0" algn="l" eaLnBrk="1" hangingPunct="1">
              <a:spcBef>
                <a:spcPts val="825"/>
              </a:spcBef>
            </a:pPr>
            <a:endParaRPr lang="en-US" sz="1900" dirty="0">
              <a:latin typeface="Arial" panose="020B0604020202020204" pitchFamily="34" charset="0"/>
              <a:cs typeface="Arial" panose="020B0604020202020204" pitchFamily="34" charset="0"/>
            </a:endParaRPr>
          </a:p>
          <a:p>
            <a:pPr marL="388938" indent="-388938" eaLnBrk="1" hangingPunct="1">
              <a:spcBef>
                <a:spcPts val="825"/>
              </a:spcBef>
            </a:pPr>
            <a:endParaRPr lang="en-US" sz="1900" dirty="0">
              <a:latin typeface="Arial" panose="020B0604020202020204" pitchFamily="34" charset="0"/>
              <a:cs typeface="Arial" panose="020B0604020202020204" pitchFamily="34" charset="0"/>
            </a:endParaRPr>
          </a:p>
          <a:p>
            <a:pPr marL="388938" indent="-388938" eaLnBrk="1" hangingPunct="1">
              <a:spcBef>
                <a:spcPts val="825"/>
              </a:spcBef>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95432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51809</TotalTime>
  <Pages>0</Pages>
  <Words>6471</Words>
  <Characters>0</Characters>
  <Application>Microsoft Office PowerPoint</Application>
  <PresentationFormat>Custom</PresentationFormat>
  <Lines>0</Lines>
  <Paragraphs>629</Paragraphs>
  <Slides>76</Slides>
  <Notes>2</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76</vt:i4>
      </vt:variant>
    </vt:vector>
  </HeadingPairs>
  <TitlesOfParts>
    <vt:vector size="97" baseType="lpstr">
      <vt:lpstr>Arial</vt:lpstr>
      <vt:lpstr>Century Schoolbook</vt:lpstr>
      <vt:lpstr>Gill Sans</vt:lpstr>
      <vt:lpstr>Symbol</vt:lpstr>
      <vt:lpstr>Times New Roman</vt:lpstr>
      <vt:lpstr>Wingdings</vt:lpstr>
      <vt:lpstr>Wingdings 2</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PowerPoint Presentation</vt:lpstr>
      <vt:lpstr>PowerPoint Presentation</vt:lpstr>
      <vt:lpstr>Introductions of Staff   Name Tag  Forms for EVERYONE: Independent Contractor Form (front &amp; back) PEO Application – are you related to anyone running for office? Ethics Policy  Give me your email address today if you would like to do the online training (You can not have the same email as another PEO)   Absentee request forms  A copy of today’s training will be on our website to review before the election.  Checks – will be mailed no later than March 27th   If you don’t receive your check by the middle of April, please call our office.  </vt:lpstr>
      <vt:lpstr>PowerPoint Presentation</vt:lpstr>
      <vt:lpstr>PowerPoint Presentation</vt:lpstr>
      <vt:lpstr>PowerPoint Presentation</vt:lpstr>
      <vt:lpstr>Responsibilities of Rovers</vt:lpstr>
      <vt:lpstr>PowerPoint Presentation</vt:lpstr>
      <vt:lpstr>Supply Pickup and Setup</vt:lpstr>
      <vt:lpstr>PowerPoint Presentation</vt:lpstr>
      <vt:lpstr>PowerPoint Presentation</vt:lpstr>
      <vt:lpstr>PowerPoint Presentation</vt:lpstr>
      <vt:lpstr>PowerPoint Presentation</vt:lpstr>
      <vt:lpstr>Be sure to record the Provisional voters on the yellow provisional ballot sheet provided.</vt:lpstr>
      <vt:lpstr>Contacting the Board On Election Day</vt:lpstr>
      <vt:lpstr>PowerPoint Presentation</vt:lpstr>
      <vt:lpstr>PowerPoint Presentation</vt:lpstr>
      <vt:lpstr>PowerPoint Presentation</vt:lpstr>
      <vt:lpstr>PowerPoint Presentation</vt:lpstr>
      <vt:lpstr>Flash Drive Bag</vt:lpstr>
      <vt:lpstr>PowerPoint Presentation</vt:lpstr>
      <vt:lpstr>Provisional Ballots</vt:lpstr>
      <vt:lpstr>Form 12-D</vt:lpstr>
      <vt:lpstr>Provisional Reminders</vt:lpstr>
      <vt:lpstr>Reconciliation Sheets</vt:lpstr>
      <vt:lpstr>PowerPoint Presentation</vt:lpstr>
      <vt:lpstr>PowerPoint Presentation</vt:lpstr>
      <vt:lpstr>PowerPoint Presentation</vt:lpstr>
      <vt:lpstr>PowerPoint Presentation</vt:lpstr>
      <vt:lpstr>VLM Responsibilities (On Election Day – Before Polls Open)</vt:lpstr>
      <vt:lpstr>Posting List</vt:lpstr>
      <vt:lpstr>PollPad Workers</vt:lpstr>
      <vt:lpstr>PowerPoint Presentation</vt:lpstr>
      <vt:lpstr>PowerPoint Presentation</vt:lpstr>
      <vt:lpstr>PowerPoint Presentation</vt:lpstr>
      <vt:lpstr>Who is Eligible to Vote   on March 17th?</vt:lpstr>
      <vt:lpstr>17 Year Olds</vt:lpstr>
      <vt:lpstr>Ballots</vt:lpstr>
      <vt:lpstr>      There will be write-ins for this election:  Presidential candidate</vt:lpstr>
      <vt:lpstr>Processing A Regular Voter</vt:lpstr>
      <vt:lpstr>Checking Identification</vt:lpstr>
      <vt:lpstr>PowerPoint Presentation</vt:lpstr>
      <vt:lpstr>PowerPoint Presentation</vt:lpstr>
      <vt:lpstr>Voter ID Requirements</vt:lpstr>
      <vt:lpstr>Veteran ID Cards</vt:lpstr>
      <vt:lpstr>Ohio Law Prohibits the Following Forms of ID to be Accepted</vt:lpstr>
      <vt:lpstr>What if the voter did not bring any ID?</vt:lpstr>
      <vt:lpstr>PowerPoint Presentation</vt:lpstr>
      <vt:lpstr>Voted Absentee</vt:lpstr>
      <vt:lpstr>Assisting Voters</vt:lpstr>
      <vt:lpstr>PowerPoint Presentation</vt:lpstr>
      <vt:lpstr>Paper Ballots</vt:lpstr>
      <vt:lpstr>Assisting Voters with Disabilities</vt:lpstr>
      <vt:lpstr>General Guidelines For Assisting Voters with Disabilities</vt:lpstr>
      <vt:lpstr>Mobility Impairments</vt:lpstr>
      <vt:lpstr>Speech or Hearing Impairments</vt:lpstr>
      <vt:lpstr>PowerPoint Presentation</vt:lpstr>
      <vt:lpstr>Attorney-in-Fact</vt:lpstr>
      <vt:lpstr>Curbside Voting</vt:lpstr>
      <vt:lpstr>Curbside Procedures</vt:lpstr>
      <vt:lpstr>Security &amp; Emergency Preparedness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  Board of Elections Office (740) 342-2134 </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Machine Judges’ Training November 2010 General Election</dc:title>
  <dc:creator>Wrkstn2</dc:creator>
  <cp:lastModifiedBy>Jamie Snider</cp:lastModifiedBy>
  <cp:revision>1774</cp:revision>
  <cp:lastPrinted>2017-09-23T13:21:13Z</cp:lastPrinted>
  <dcterms:modified xsi:type="dcterms:W3CDTF">2020-01-09T13:36:02Z</dcterms:modified>
</cp:coreProperties>
</file>